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9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-12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BA7D-BC3B-447E-ABCF-62367EB6F025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D48D3-48AA-4EA0-B970-7B8A9BE7D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554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BA7D-BC3B-447E-ABCF-62367EB6F025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D48D3-48AA-4EA0-B970-7B8A9BE7D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927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BA7D-BC3B-447E-ABCF-62367EB6F025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D48D3-48AA-4EA0-B970-7B8A9BE7D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440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BA7D-BC3B-447E-ABCF-62367EB6F025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D48D3-48AA-4EA0-B970-7B8A9BE7D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833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BA7D-BC3B-447E-ABCF-62367EB6F025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D48D3-48AA-4EA0-B970-7B8A9BE7D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299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BA7D-BC3B-447E-ABCF-62367EB6F025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D48D3-48AA-4EA0-B970-7B8A9BE7D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11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BA7D-BC3B-447E-ABCF-62367EB6F025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D48D3-48AA-4EA0-B970-7B8A9BE7D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665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BA7D-BC3B-447E-ABCF-62367EB6F025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D48D3-48AA-4EA0-B970-7B8A9BE7D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243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BA7D-BC3B-447E-ABCF-62367EB6F025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D48D3-48AA-4EA0-B970-7B8A9BE7D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194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BA7D-BC3B-447E-ABCF-62367EB6F025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D48D3-48AA-4EA0-B970-7B8A9BE7D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428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0BA7D-BC3B-447E-ABCF-62367EB6F025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D48D3-48AA-4EA0-B970-7B8A9BE7D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395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0BA7D-BC3B-447E-ABCF-62367EB6F025}" type="datetimeFigureOut">
              <a:rPr lang="en-US" smtClean="0"/>
              <a:t>1/12/2017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D48D3-48AA-4EA0-B970-7B8A9BE7DC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97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9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9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1582400" cy="7543800"/>
            <a:chOff x="-1" y="0"/>
            <a:chExt cx="11498844" cy="7536063"/>
          </a:xfrm>
        </p:grpSpPr>
        <p:grpSp>
          <p:nvGrpSpPr>
            <p:cNvPr id="8" name="Group 7"/>
            <p:cNvGrpSpPr/>
            <p:nvPr/>
          </p:nvGrpSpPr>
          <p:grpSpPr>
            <a:xfrm>
              <a:off x="-1" y="0"/>
              <a:ext cx="11244649" cy="6852208"/>
              <a:chOff x="-1" y="0"/>
              <a:chExt cx="11244649" cy="6852208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" y="0"/>
                <a:ext cx="11244649" cy="6852208"/>
              </a:xfrm>
              <a:prstGeom prst="rect">
                <a:avLst/>
              </a:prstGeom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8171936" y="245761"/>
                <a:ext cx="137571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 err="1">
                    <a:latin typeface="+mj-lt"/>
                  </a:rPr>
                  <a:t>o</a:t>
                </a:r>
                <a:r>
                  <a:rPr lang="en-US" sz="1000" b="1" dirty="0" err="1" smtClean="0">
                    <a:latin typeface="+mj-lt"/>
                  </a:rPr>
                  <a:t>ncampus_advertising</a:t>
                </a:r>
                <a:endParaRPr lang="en-US" sz="1000" b="1" dirty="0">
                  <a:latin typeface="+mj-lt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8171936" y="410977"/>
                <a:ext cx="175465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Social Media, </a:t>
                </a:r>
                <a:r>
                  <a:rPr lang="en-US" sz="1000" dirty="0" err="1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Flyering</a:t>
                </a:r>
                <a:r>
                  <a:rPr lang="en-US" sz="1000" dirty="0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, </a:t>
                </a:r>
                <a:r>
                  <a:rPr lang="en-US" sz="1000" dirty="0" err="1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Postering</a:t>
                </a:r>
                <a:r>
                  <a:rPr lang="en-US" sz="1000" dirty="0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, Email</a:t>
                </a:r>
                <a:endPara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7636476" y="1078723"/>
                <a:ext cx="3344562" cy="5439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1000" b="1" dirty="0" smtClean="0">
                    <a:latin typeface="+mj-lt"/>
                  </a:rPr>
                  <a:t>32,048 likes </a:t>
                </a:r>
                <a:r>
                  <a:rPr lang="en-US" sz="1000" dirty="0" smtClean="0">
                    <a:solidFill>
                      <a:schemeClr val="bg1">
                        <a:lumMod val="50000"/>
                      </a:schemeClr>
                    </a:solidFill>
                    <a:latin typeface="+mj-lt"/>
                  </a:rPr>
                  <a:t>on </a:t>
                </a:r>
                <a:r>
                  <a:rPr lang="en-US" sz="1000" dirty="0" err="1" smtClean="0">
                    <a:solidFill>
                      <a:schemeClr val="bg1">
                        <a:lumMod val="50000"/>
                      </a:schemeClr>
                    </a:solidFill>
                    <a:latin typeface="+mj-lt"/>
                  </a:rPr>
                  <a:t>instagram</a:t>
                </a:r>
                <a:endParaRPr lang="en-US" sz="1000" dirty="0" smtClean="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  <a:p>
                <a:r>
                  <a:rPr lang="en-US" sz="1000" b="1" dirty="0" smtClean="0"/>
                  <a:t>1,526 likes </a:t>
                </a:r>
                <a:r>
                  <a:rPr lang="en-US" sz="1000" dirty="0" smtClean="0">
                    <a:solidFill>
                      <a:schemeClr val="bg1">
                        <a:lumMod val="50000"/>
                      </a:schemeClr>
                    </a:solidFill>
                  </a:rPr>
                  <a:t>on </a:t>
                </a:r>
                <a:r>
                  <a:rPr lang="en-US" sz="1000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facebook</a:t>
                </a:r>
                <a:endParaRPr lang="en-US" sz="1000" b="1" dirty="0" smtClean="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1000" b="1" dirty="0" err="1">
                    <a:latin typeface="+mj-lt"/>
                  </a:rPr>
                  <a:t>o</a:t>
                </a:r>
                <a:r>
                  <a:rPr lang="en-US" sz="1000" b="1" dirty="0" err="1" smtClean="0">
                    <a:latin typeface="+mj-lt"/>
                  </a:rPr>
                  <a:t>ncampus_advertising</a:t>
                </a:r>
                <a:r>
                  <a:rPr lang="en-US" sz="1000" b="1" dirty="0" smtClean="0">
                    <a:latin typeface="+mj-lt"/>
                  </a:rPr>
                  <a:t>  </a:t>
                </a:r>
                <a:r>
                  <a:rPr lang="en-US" sz="1000" dirty="0">
                    <a:latin typeface="+mj-lt"/>
                  </a:rPr>
                  <a:t>The female jewelry and accessory company, Tous, was looking to drive student traffic to stores around 6 </a:t>
                </a:r>
                <a:r>
                  <a:rPr lang="en-US" sz="1000" dirty="0" smtClean="0">
                    <a:latin typeface="+mj-lt"/>
                  </a:rPr>
                  <a:t>universities. 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#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UniversityofCalifornia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-Irvine #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NewYorkUniversity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#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DukeUniversity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#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UniversityofMaryland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 #</a:t>
                </a:r>
                <a:r>
                  <a:rPr lang="en-US" sz="1000" dirty="0" err="1">
                    <a:solidFill>
                      <a:schemeClr val="accent1">
                        <a:lumMod val="75000"/>
                      </a:schemeClr>
                    </a:solidFill>
                  </a:rPr>
                  <a:t>U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niversityofCentralFlorida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#</a:t>
                </a:r>
                <a:r>
                  <a:rPr lang="en-US" sz="1000" dirty="0" err="1">
                    <a:solidFill>
                      <a:schemeClr val="accent1">
                        <a:lumMod val="75000"/>
                      </a:schemeClr>
                    </a:solidFill>
                  </a:rPr>
                  <a:t>U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niversityofMiami</a:t>
                </a:r>
                <a:endParaRPr lang="en-US" sz="1000" dirty="0" smtClean="0">
                  <a:latin typeface="+mj-lt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en-US" sz="1000" b="1" dirty="0" smtClean="0">
                    <a:latin typeface="+mj-lt"/>
                  </a:rPr>
                  <a:t>goal</a:t>
                </a:r>
                <a:r>
                  <a:rPr lang="en-US" sz="1000" dirty="0" smtClean="0">
                    <a:latin typeface="+mj-lt"/>
                  </a:rPr>
                  <a:t>  Raise brand awareness and drive student traffic to </a:t>
                </a:r>
                <a:r>
                  <a:rPr lang="en-US" sz="1000" dirty="0" err="1" smtClean="0">
                    <a:latin typeface="+mj-lt"/>
                  </a:rPr>
                  <a:t>Tous</a:t>
                </a:r>
                <a:r>
                  <a:rPr lang="en-US" sz="1000" dirty="0" smtClean="0">
                    <a:latin typeface="+mj-lt"/>
                  </a:rPr>
                  <a:t> retailers </a:t>
                </a:r>
                <a:r>
                  <a:rPr lang="en-US" sz="1000" dirty="0">
                    <a:latin typeface="+mj-lt"/>
                  </a:rPr>
                  <a:t>and Tous.com </a:t>
                </a:r>
                <a:endParaRPr lang="en-US" sz="1000" dirty="0" smtClean="0">
                  <a:latin typeface="+mj-lt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en-US" sz="1000" b="1" dirty="0">
                    <a:latin typeface="+mj-lt"/>
                  </a:rPr>
                  <a:t>t</a:t>
                </a:r>
                <a:r>
                  <a:rPr lang="en-US" sz="1000" b="1" dirty="0" smtClean="0">
                    <a:latin typeface="+mj-lt"/>
                  </a:rPr>
                  <a:t>imeframe  </a:t>
                </a:r>
                <a:r>
                  <a:rPr lang="en-US" sz="1000" dirty="0" smtClean="0">
                    <a:latin typeface="+mj-lt"/>
                  </a:rPr>
                  <a:t>10/25 </a:t>
                </a:r>
                <a:r>
                  <a:rPr lang="en-US" sz="1000" dirty="0">
                    <a:latin typeface="+mj-lt"/>
                  </a:rPr>
                  <a:t>– </a:t>
                </a:r>
                <a:r>
                  <a:rPr lang="en-US" sz="1000" dirty="0" smtClean="0">
                    <a:latin typeface="+mj-lt"/>
                  </a:rPr>
                  <a:t>12/31/16</a:t>
                </a:r>
              </a:p>
              <a:p>
                <a:pPr>
                  <a:spcBef>
                    <a:spcPts val="300"/>
                  </a:spcBef>
                </a:pPr>
                <a:r>
                  <a:rPr lang="en-US" sz="1000" b="1" dirty="0" err="1">
                    <a:latin typeface="+mj-lt"/>
                  </a:rPr>
                  <a:t>m</a:t>
                </a:r>
                <a:r>
                  <a:rPr lang="en-US" sz="1000" b="1" dirty="0" err="1" smtClean="0">
                    <a:latin typeface="+mj-lt"/>
                  </a:rPr>
                  <a:t>edia_plan</a:t>
                </a:r>
                <a:r>
                  <a:rPr lang="en-US" sz="1000" b="1" dirty="0" smtClean="0">
                    <a:latin typeface="+mj-lt"/>
                  </a:rPr>
                  <a:t> </a:t>
                </a:r>
                <a:r>
                  <a:rPr lang="en-US" sz="1000" dirty="0" smtClean="0">
                    <a:latin typeface="+mj-lt"/>
                  </a:rPr>
                  <a:t> </a:t>
                </a:r>
                <a:r>
                  <a:rPr lang="en-US" sz="1000" dirty="0" err="1" smtClean="0">
                    <a:latin typeface="+mj-lt"/>
                  </a:rPr>
                  <a:t>OnCampus</a:t>
                </a:r>
                <a:r>
                  <a:rPr lang="en-US" sz="1000" dirty="0" smtClean="0">
                    <a:latin typeface="+mj-lt"/>
                  </a:rPr>
                  <a:t> </a:t>
                </a:r>
                <a:r>
                  <a:rPr lang="en-US" sz="1000" dirty="0">
                    <a:latin typeface="+mj-lt"/>
                  </a:rPr>
                  <a:t>designed a plan that combined our Campus Influencers, who promoted </a:t>
                </a:r>
                <a:r>
                  <a:rPr lang="en-US" sz="1000" dirty="0" err="1">
                    <a:latin typeface="+mj-lt"/>
                  </a:rPr>
                  <a:t>Tous</a:t>
                </a:r>
                <a:r>
                  <a:rPr lang="en-US" sz="1000" dirty="0">
                    <a:latin typeface="+mj-lt"/>
                  </a:rPr>
                  <a:t> by posting on social media, handing out flyers and hanging up posters, with targeted email blasts to female students at select schools</a:t>
                </a:r>
                <a:r>
                  <a:rPr lang="en-US" sz="1000" dirty="0" smtClean="0">
                    <a:latin typeface="+mj-lt"/>
                  </a:rPr>
                  <a:t>. </a:t>
                </a:r>
                <a:r>
                  <a:rPr lang="en-US" sz="1000" b="1" dirty="0" err="1" smtClean="0"/>
                  <a:t>social_media</a:t>
                </a:r>
                <a:r>
                  <a:rPr lang="en-US" sz="1000" b="1" dirty="0" smtClean="0"/>
                  <a:t>  </a:t>
                </a:r>
                <a:r>
                  <a:rPr lang="en-US" sz="1000" dirty="0" smtClean="0"/>
                  <a:t>22 social influencers, 124 social media posts</a:t>
                </a:r>
                <a:r>
                  <a:rPr lang="en-US" sz="1000" b="1" dirty="0" smtClean="0"/>
                  <a:t> </a:t>
                </a:r>
                <a:endParaRPr lang="en-US" sz="1000" b="1" dirty="0"/>
              </a:p>
              <a:p>
                <a:pPr>
                  <a:spcBef>
                    <a:spcPts val="300"/>
                  </a:spcBef>
                </a:pPr>
                <a:r>
                  <a:rPr lang="en-US" sz="1000" b="1" dirty="0" err="1">
                    <a:latin typeface="+mj-lt"/>
                  </a:rPr>
                  <a:t>p</a:t>
                </a:r>
                <a:r>
                  <a:rPr lang="en-US" sz="1000" b="1" dirty="0" err="1" smtClean="0">
                    <a:latin typeface="+mj-lt"/>
                  </a:rPr>
                  <a:t>hysical_distribution</a:t>
                </a:r>
                <a:r>
                  <a:rPr lang="en-US" sz="1000" b="1" dirty="0" smtClean="0">
                    <a:latin typeface="+mj-lt"/>
                  </a:rPr>
                  <a:t>   </a:t>
                </a:r>
                <a:r>
                  <a:rPr lang="en-US" sz="1000" dirty="0" smtClean="0">
                    <a:latin typeface="+mj-lt"/>
                  </a:rPr>
                  <a:t>13,200 flyers distributed, 1,700 posters installed</a:t>
                </a:r>
              </a:p>
              <a:p>
                <a:pPr>
                  <a:spcBef>
                    <a:spcPts val="300"/>
                  </a:spcBef>
                </a:pPr>
                <a:r>
                  <a:rPr lang="en-US" sz="1000" b="1" dirty="0" smtClean="0">
                    <a:latin typeface="+mj-lt"/>
                  </a:rPr>
                  <a:t>emails   </a:t>
                </a:r>
                <a:r>
                  <a:rPr lang="en-US" sz="1000" dirty="0" smtClean="0">
                    <a:latin typeface="+mj-lt"/>
                  </a:rPr>
                  <a:t>158,151 emails sent  with a 39% Open Rate </a:t>
                </a:r>
                <a:r>
                  <a:rPr lang="en-US" sz="1000" dirty="0">
                    <a:solidFill>
                      <a:schemeClr val="accent1">
                        <a:lumMod val="75000"/>
                      </a:schemeClr>
                    </a:solidFill>
                  </a:rPr>
                  <a:t>#Amazing</a:t>
                </a:r>
              </a:p>
              <a:p>
                <a:pPr>
                  <a:spcBef>
                    <a:spcPts val="300"/>
                  </a:spcBef>
                </a:pPr>
                <a:endParaRPr lang="en-US" sz="1000" b="1" dirty="0" smtClean="0">
                  <a:latin typeface="+mj-lt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en-US" sz="1000" b="1" dirty="0" smtClean="0">
                    <a:latin typeface="+mj-lt"/>
                  </a:rPr>
                  <a:t>heatherlouise7 </a:t>
                </a:r>
                <a:r>
                  <a:rPr lang="en-US" sz="1000" dirty="0" smtClean="0">
                    <a:latin typeface="+mj-lt"/>
                  </a:rPr>
                  <a:t> So pretty!!!!! 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>
                    <a:latin typeface="+mj-lt"/>
                  </a:rPr>
                  <a:t>d</a:t>
                </a:r>
                <a:r>
                  <a:rPr lang="en-US" sz="1000" b="1" dirty="0" err="1" smtClean="0">
                    <a:latin typeface="+mj-lt"/>
                  </a:rPr>
                  <a:t>e_juwelier_Utrecht</a:t>
                </a:r>
                <a:r>
                  <a:rPr lang="en-US" sz="1000" b="1" dirty="0" smtClean="0">
                    <a:latin typeface="+mj-lt"/>
                  </a:rPr>
                  <a:t>  </a:t>
                </a:r>
                <a:r>
                  <a:rPr lang="en-US" sz="1000" dirty="0" smtClean="0">
                    <a:latin typeface="+mj-lt"/>
                  </a:rPr>
                  <a:t>Lovely post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 smtClean="0">
                    <a:latin typeface="+mj-lt"/>
                  </a:rPr>
                  <a:t>Nicholesantana</a:t>
                </a:r>
                <a:r>
                  <a:rPr lang="en-US" sz="1000" b="1" dirty="0" smtClean="0">
                    <a:latin typeface="+mj-lt"/>
                  </a:rPr>
                  <a:t> </a:t>
                </a:r>
                <a:r>
                  <a:rPr lang="en-US" sz="1000" dirty="0" smtClean="0">
                    <a:latin typeface="+mj-lt"/>
                  </a:rPr>
                  <a:t>OMG I’ll be there!!! 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>
                    <a:latin typeface="+mj-lt"/>
                  </a:rPr>
                  <a:t>s</a:t>
                </a:r>
                <a:r>
                  <a:rPr lang="en-US" sz="1000" b="1" dirty="0" err="1" smtClean="0">
                    <a:latin typeface="+mj-lt"/>
                  </a:rPr>
                  <a:t>ebkassegne</a:t>
                </a:r>
                <a:r>
                  <a:rPr lang="en-US" sz="1000" b="1" dirty="0" smtClean="0">
                    <a:latin typeface="+mj-lt"/>
                  </a:rPr>
                  <a:t> </a:t>
                </a:r>
                <a:r>
                  <a:rPr lang="en-US" sz="1000" dirty="0" smtClean="0">
                    <a:latin typeface="+mj-lt"/>
                  </a:rPr>
                  <a:t>Your necklace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 smtClean="0">
                    <a:latin typeface="+mj-lt"/>
                  </a:rPr>
                  <a:t>jennamontag</a:t>
                </a:r>
                <a:r>
                  <a:rPr lang="en-US" sz="1000" dirty="0" smtClean="0">
                    <a:latin typeface="+mj-lt"/>
                  </a:rPr>
                  <a:t>  Can I get some?</a:t>
                </a:r>
                <a:endParaRPr lang="en-US" sz="1000" dirty="0">
                  <a:latin typeface="+mj-lt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smtClean="0">
                    <a:latin typeface="+mj-lt"/>
                  </a:rPr>
                  <a:t>marinaofthesky116  </a:t>
                </a:r>
                <a:r>
                  <a:rPr lang="en-US" sz="1000" dirty="0" smtClean="0">
                    <a:latin typeface="+mj-lt"/>
                  </a:rPr>
                  <a:t>So pretty! Love this pic!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>
                    <a:latin typeface="+mj-lt"/>
                  </a:rPr>
                  <a:t>skynance</a:t>
                </a:r>
                <a:r>
                  <a:rPr lang="en-US" sz="1000" dirty="0" smtClean="0">
                    <a:latin typeface="+mj-lt"/>
                  </a:rPr>
                  <a:t> I </a:t>
                </a:r>
                <a:r>
                  <a:rPr lang="en-US" sz="1000" dirty="0" err="1" smtClean="0">
                    <a:latin typeface="+mj-lt"/>
                  </a:rPr>
                  <a:t>LOVeee</a:t>
                </a:r>
                <a:r>
                  <a:rPr lang="en-US" sz="1000" dirty="0" smtClean="0">
                    <a:latin typeface="+mj-lt"/>
                  </a:rPr>
                  <a:t> Tous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 smtClean="0">
                    <a:latin typeface="+mj-lt"/>
                  </a:rPr>
                  <a:t>tous_us</a:t>
                </a:r>
                <a:r>
                  <a:rPr lang="en-US" sz="1000" b="1" dirty="0" smtClean="0">
                    <a:latin typeface="+mj-lt"/>
                  </a:rPr>
                  <a:t>   </a:t>
                </a:r>
                <a:r>
                  <a:rPr lang="en-US" sz="1000" dirty="0" smtClean="0">
                    <a:latin typeface="+mj-lt"/>
                  </a:rPr>
                  <a:t>Lovely! Absolutely stunning!</a:t>
                </a:r>
                <a:endParaRPr lang="en-US" sz="1000" b="1" dirty="0">
                  <a:latin typeface="+mj-lt"/>
                </a:endParaRPr>
              </a:p>
            </p:txBody>
          </p:sp>
        </p:grp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45968" y="7040093"/>
              <a:ext cx="3952875" cy="49597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477" t="92163" r="1967" b="3353"/>
            <a:stretch/>
          </p:blipFill>
          <p:spPr>
            <a:xfrm>
              <a:off x="7547148" y="6405931"/>
              <a:ext cx="3448297" cy="300628"/>
            </a:xfrm>
            <a:prstGeom prst="rect">
              <a:avLst/>
            </a:prstGeom>
          </p:spPr>
        </p:pic>
        <p:sp>
          <p:nvSpPr>
            <p:cNvPr id="10" name="Oval 9"/>
            <p:cNvSpPr/>
            <p:nvPr/>
          </p:nvSpPr>
          <p:spPr>
            <a:xfrm>
              <a:off x="7549165" y="233861"/>
              <a:ext cx="469556" cy="46681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287" y="352395"/>
              <a:ext cx="403324" cy="246221"/>
            </a:xfrm>
            <a:prstGeom prst="rect">
              <a:avLst/>
            </a:prstGeom>
          </p:spPr>
        </p:pic>
        <p:pic>
          <p:nvPicPr>
            <p:cNvPr id="1026" name="Picture 2" descr="Related image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31898" y="4736821"/>
              <a:ext cx="181014" cy="1785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Image result for heart emoji 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13647" y="5673746"/>
              <a:ext cx="138705" cy="136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Picture 6" descr="Image result for heart emoji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0052" y="5218636"/>
            <a:ext cx="138705" cy="13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/>
          <a:srcRect r="37728" b="20273"/>
          <a:stretch/>
        </p:blipFill>
        <p:spPr>
          <a:xfrm>
            <a:off x="0" y="0"/>
            <a:ext cx="3516099" cy="274320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7" descr="P:\Clients\College Campus Clients\Tous - ELV\POP\UCI\Flyering\2nd Day\IMG_122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18" b="33188"/>
          <a:stretch/>
        </p:blipFill>
        <p:spPr bwMode="auto">
          <a:xfrm>
            <a:off x="171450" y="2732684"/>
            <a:ext cx="5701826" cy="205241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/>
          <a:srcRect l="3384" t="1702" r="40735" b="19940"/>
          <a:stretch/>
        </p:blipFill>
        <p:spPr>
          <a:xfrm>
            <a:off x="5166343" y="4787923"/>
            <a:ext cx="2181850" cy="2089127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1"/>
          <a:srcRect l="15888" t="24734" r="40911"/>
          <a:stretch/>
        </p:blipFill>
        <p:spPr>
          <a:xfrm>
            <a:off x="1899813" y="4791075"/>
            <a:ext cx="1741385" cy="208419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/>
          <a:srcRect l="6878" r="47949"/>
          <a:stretch/>
        </p:blipFill>
        <p:spPr>
          <a:xfrm>
            <a:off x="5204027" y="2765746"/>
            <a:ext cx="2144166" cy="2029866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Picture 4" descr="P:\Clients\College Campus Clients\Tous - ELV\POP\UCF\Flyering\2nd Day\4 (2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199" y="4793085"/>
            <a:ext cx="1568780" cy="2091706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4"/>
          <a:srcRect l="8310" r="44801" b="3783"/>
          <a:stretch/>
        </p:blipFill>
        <p:spPr>
          <a:xfrm>
            <a:off x="3451168" y="8168"/>
            <a:ext cx="1824501" cy="273503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3" descr="P:\Clients\College Campus Clients\Tous - ELV\POP\Duke\Social\IMG_4221.PN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" t="11224" r="1" b="29231"/>
          <a:stretch/>
        </p:blipFill>
        <p:spPr bwMode="auto">
          <a:xfrm>
            <a:off x="-8043" y="4801443"/>
            <a:ext cx="1915899" cy="208334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6"/>
          <a:srcRect r="41059"/>
          <a:stretch/>
        </p:blipFill>
        <p:spPr>
          <a:xfrm>
            <a:off x="5049784" y="-21596"/>
            <a:ext cx="2288712" cy="278734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Picture 2" descr="P:\Clients\College Campus Clients\Tous - ELV\POP\NYU\Flyering\IMG_3878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41" y="2732684"/>
            <a:ext cx="1539308" cy="205241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18"/>
          <a:srcRect r="43438"/>
          <a:stretch/>
        </p:blipFill>
        <p:spPr>
          <a:xfrm>
            <a:off x="2926" y="2743200"/>
            <a:ext cx="1597613" cy="2041895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894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" y="0"/>
            <a:ext cx="11589352" cy="6852208"/>
            <a:chOff x="-1" y="0"/>
            <a:chExt cx="11589352" cy="6852208"/>
          </a:xfrm>
        </p:grpSpPr>
        <p:grpSp>
          <p:nvGrpSpPr>
            <p:cNvPr id="8" name="Group 7"/>
            <p:cNvGrpSpPr/>
            <p:nvPr/>
          </p:nvGrpSpPr>
          <p:grpSpPr>
            <a:xfrm>
              <a:off x="-1" y="0"/>
              <a:ext cx="11244649" cy="6852208"/>
              <a:chOff x="-1" y="0"/>
              <a:chExt cx="11244649" cy="6852208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" y="0"/>
                <a:ext cx="11244649" cy="6852208"/>
              </a:xfrm>
              <a:prstGeom prst="rect">
                <a:avLst/>
              </a:prstGeom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8171936" y="245761"/>
                <a:ext cx="137571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 err="1" smtClean="0">
                    <a:latin typeface="+mj-lt"/>
                  </a:rPr>
                  <a:t>oncampusadvertising</a:t>
                </a:r>
                <a:endParaRPr lang="en-US" sz="1000" b="1" dirty="0">
                  <a:latin typeface="+mj-lt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8171936" y="410977"/>
                <a:ext cx="175465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Social Media, </a:t>
                </a:r>
                <a:r>
                  <a:rPr lang="en-US" sz="1000" dirty="0" err="1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Flyering</a:t>
                </a:r>
                <a:r>
                  <a:rPr lang="en-US" sz="1000" dirty="0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, </a:t>
                </a:r>
                <a:r>
                  <a:rPr lang="en-US" sz="1000" dirty="0" err="1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Postering</a:t>
                </a:r>
                <a:r>
                  <a:rPr lang="en-US" sz="1000" dirty="0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, Email</a:t>
                </a:r>
                <a:endPara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7636476" y="1078723"/>
                <a:ext cx="3344562" cy="5439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1000" b="1" dirty="0" smtClean="0">
                    <a:latin typeface="+mj-lt"/>
                  </a:rPr>
                  <a:t>32,048 likes </a:t>
                </a:r>
                <a:r>
                  <a:rPr lang="en-US" sz="1000" dirty="0" smtClean="0">
                    <a:solidFill>
                      <a:schemeClr val="bg1">
                        <a:lumMod val="50000"/>
                      </a:schemeClr>
                    </a:solidFill>
                    <a:latin typeface="+mj-lt"/>
                  </a:rPr>
                  <a:t>on </a:t>
                </a:r>
                <a:r>
                  <a:rPr lang="en-US" sz="1000" dirty="0" err="1" smtClean="0">
                    <a:solidFill>
                      <a:schemeClr val="bg1">
                        <a:lumMod val="50000"/>
                      </a:schemeClr>
                    </a:solidFill>
                    <a:latin typeface="+mj-lt"/>
                  </a:rPr>
                  <a:t>instagram</a:t>
                </a:r>
                <a:endParaRPr lang="en-US" sz="1000" dirty="0" smtClean="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  <a:p>
                <a:r>
                  <a:rPr lang="en-US" sz="1000" b="1" dirty="0" smtClean="0"/>
                  <a:t>1,526 likes </a:t>
                </a:r>
                <a:r>
                  <a:rPr lang="en-US" sz="1000" dirty="0" smtClean="0">
                    <a:solidFill>
                      <a:schemeClr val="bg1">
                        <a:lumMod val="50000"/>
                      </a:schemeClr>
                    </a:solidFill>
                  </a:rPr>
                  <a:t>on </a:t>
                </a:r>
                <a:r>
                  <a:rPr lang="en-US" sz="1000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facebook</a:t>
                </a:r>
                <a:endParaRPr lang="en-US" sz="1000" b="1" dirty="0" smtClean="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1000" b="1" dirty="0" err="1">
                    <a:latin typeface="+mj-lt"/>
                  </a:rPr>
                  <a:t>o</a:t>
                </a:r>
                <a:r>
                  <a:rPr lang="en-US" sz="1000" b="1" dirty="0" err="1" smtClean="0">
                    <a:latin typeface="+mj-lt"/>
                  </a:rPr>
                  <a:t>ncampusadvertising</a:t>
                </a:r>
                <a:r>
                  <a:rPr lang="en-US" sz="1000" b="1" dirty="0" smtClean="0">
                    <a:latin typeface="+mj-lt"/>
                  </a:rPr>
                  <a:t> </a:t>
                </a:r>
                <a:r>
                  <a:rPr lang="en-US" sz="1000" b="1" dirty="0">
                    <a:latin typeface="+mj-lt"/>
                  </a:rPr>
                  <a:t> </a:t>
                </a:r>
                <a:r>
                  <a:rPr lang="en-US" sz="1000" dirty="0">
                    <a:latin typeface="+mj-lt"/>
                  </a:rPr>
                  <a:t>The female jewelry and accessory company, </a:t>
                </a:r>
                <a:r>
                  <a:rPr lang="en-US" sz="1000" dirty="0" err="1">
                    <a:latin typeface="+mj-lt"/>
                  </a:rPr>
                  <a:t>Tous</a:t>
                </a:r>
                <a:r>
                  <a:rPr lang="en-US" sz="1000" dirty="0">
                    <a:latin typeface="+mj-lt"/>
                  </a:rPr>
                  <a:t>, was looking to drive student traffic to stores around 6 </a:t>
                </a:r>
                <a:r>
                  <a:rPr lang="en-US" sz="1000" dirty="0" smtClean="0">
                    <a:latin typeface="+mj-lt"/>
                  </a:rPr>
                  <a:t>universities. </a:t>
                </a:r>
                <a:r>
                  <a:rPr lang="en-US" sz="1000" dirty="0">
                    <a:solidFill>
                      <a:schemeClr val="accent1">
                        <a:lumMod val="75000"/>
                      </a:schemeClr>
                    </a:solidFill>
                  </a:rPr>
                  <a:t>#</a:t>
                </a:r>
                <a:r>
                  <a:rPr lang="en-US" sz="1000" dirty="0" err="1">
                    <a:solidFill>
                      <a:schemeClr val="accent1">
                        <a:lumMod val="75000"/>
                      </a:schemeClr>
                    </a:solidFill>
                  </a:rPr>
                  <a:t>universityofcaliforniairvine</a:t>
                </a:r>
                <a:r>
                  <a:rPr lang="en-US" sz="1000" dirty="0">
                    <a:solidFill>
                      <a:schemeClr val="accent1">
                        <a:lumMod val="75000"/>
                      </a:schemeClr>
                    </a:solidFill>
                  </a:rPr>
                  <a:t> #</a:t>
                </a:r>
                <a:r>
                  <a:rPr lang="en-US" sz="1000" dirty="0" err="1">
                    <a:solidFill>
                      <a:schemeClr val="accent1">
                        <a:lumMod val="75000"/>
                      </a:schemeClr>
                    </a:solidFill>
                  </a:rPr>
                  <a:t>newyorkuniversity</a:t>
                </a:r>
                <a:r>
                  <a:rPr lang="en-US" sz="1000" dirty="0">
                    <a:solidFill>
                      <a:schemeClr val="accent1">
                        <a:lumMod val="75000"/>
                      </a:schemeClr>
                    </a:solidFill>
                  </a:rPr>
                  <a:t> #</a:t>
                </a:r>
                <a:r>
                  <a:rPr lang="en-US" sz="1000" dirty="0" err="1">
                    <a:solidFill>
                      <a:schemeClr val="accent1">
                        <a:lumMod val="75000"/>
                      </a:schemeClr>
                    </a:solidFill>
                  </a:rPr>
                  <a:t>dukeuniversity</a:t>
                </a:r>
                <a:r>
                  <a:rPr lang="en-US" sz="1000" dirty="0">
                    <a:solidFill>
                      <a:schemeClr val="accent1">
                        <a:lumMod val="75000"/>
                      </a:schemeClr>
                    </a:solidFill>
                  </a:rPr>
                  <a:t> #</a:t>
                </a:r>
                <a:r>
                  <a:rPr lang="en-US" sz="1000" dirty="0" err="1">
                    <a:solidFill>
                      <a:schemeClr val="accent1">
                        <a:lumMod val="75000"/>
                      </a:schemeClr>
                    </a:solidFill>
                  </a:rPr>
                  <a:t>universityofmarylandcollegepark</a:t>
                </a:r>
                <a:r>
                  <a:rPr lang="en-US" sz="1000" dirty="0">
                    <a:solidFill>
                      <a:schemeClr val="accent1">
                        <a:lumMod val="75000"/>
                      </a:schemeClr>
                    </a:solidFill>
                  </a:rPr>
                  <a:t> #</a:t>
                </a:r>
                <a:r>
                  <a:rPr lang="en-US" sz="1000" dirty="0" err="1">
                    <a:solidFill>
                      <a:schemeClr val="accent1">
                        <a:lumMod val="75000"/>
                      </a:schemeClr>
                    </a:solidFill>
                  </a:rPr>
                  <a:t>universityofcentralflorida</a:t>
                </a:r>
                <a:r>
                  <a:rPr lang="en-US" sz="1000" dirty="0">
                    <a:solidFill>
                      <a:schemeClr val="accent1">
                        <a:lumMod val="75000"/>
                      </a:schemeClr>
                    </a:solidFill>
                  </a:rPr>
                  <a:t> #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universityofmiami</a:t>
                </a:r>
                <a:endParaRPr lang="en-US" sz="1000" dirty="0" smtClean="0">
                  <a:latin typeface="+mj-lt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en-US" sz="1000" b="1" dirty="0" smtClean="0">
                    <a:latin typeface="+mj-lt"/>
                  </a:rPr>
                  <a:t>goal</a:t>
                </a:r>
                <a:r>
                  <a:rPr lang="en-US" sz="1000" dirty="0" smtClean="0">
                    <a:latin typeface="+mj-lt"/>
                  </a:rPr>
                  <a:t>  Raise brand awareness and drive student traffic to </a:t>
                </a:r>
                <a:r>
                  <a:rPr lang="en-US" sz="1000" dirty="0" err="1" smtClean="0">
                    <a:latin typeface="+mj-lt"/>
                  </a:rPr>
                  <a:t>Tous</a:t>
                </a:r>
                <a:r>
                  <a:rPr lang="en-US" sz="1000" dirty="0" smtClean="0">
                    <a:latin typeface="+mj-lt"/>
                  </a:rPr>
                  <a:t> retailers </a:t>
                </a:r>
                <a:r>
                  <a:rPr lang="en-US" sz="1000" dirty="0">
                    <a:latin typeface="+mj-lt"/>
                  </a:rPr>
                  <a:t>and Tous.com </a:t>
                </a:r>
                <a:endParaRPr lang="en-US" sz="1000" dirty="0" smtClean="0">
                  <a:latin typeface="+mj-lt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en-US" sz="1000" b="1" dirty="0">
                    <a:latin typeface="+mj-lt"/>
                  </a:rPr>
                  <a:t>t</a:t>
                </a:r>
                <a:r>
                  <a:rPr lang="en-US" sz="1000" b="1" dirty="0" smtClean="0">
                    <a:latin typeface="+mj-lt"/>
                  </a:rPr>
                  <a:t>imeframe  </a:t>
                </a:r>
                <a:r>
                  <a:rPr lang="en-US" sz="1000" dirty="0" smtClean="0">
                    <a:latin typeface="+mj-lt"/>
                  </a:rPr>
                  <a:t>10/25 </a:t>
                </a:r>
                <a:r>
                  <a:rPr lang="en-US" sz="1000" dirty="0">
                    <a:latin typeface="+mj-lt"/>
                  </a:rPr>
                  <a:t>– </a:t>
                </a:r>
                <a:r>
                  <a:rPr lang="en-US" sz="1000" dirty="0" smtClean="0">
                    <a:latin typeface="+mj-lt"/>
                  </a:rPr>
                  <a:t>12/31/16</a:t>
                </a:r>
              </a:p>
              <a:p>
                <a:pPr>
                  <a:spcBef>
                    <a:spcPts val="300"/>
                  </a:spcBef>
                </a:pPr>
                <a:r>
                  <a:rPr lang="en-US" sz="1000" b="1" dirty="0" err="1">
                    <a:latin typeface="+mj-lt"/>
                  </a:rPr>
                  <a:t>m</a:t>
                </a:r>
                <a:r>
                  <a:rPr lang="en-US" sz="1000" b="1" dirty="0" err="1" smtClean="0">
                    <a:latin typeface="+mj-lt"/>
                  </a:rPr>
                  <a:t>edia_plan</a:t>
                </a:r>
                <a:r>
                  <a:rPr lang="en-US" sz="1000" b="1" dirty="0" smtClean="0">
                    <a:latin typeface="+mj-lt"/>
                  </a:rPr>
                  <a:t> </a:t>
                </a:r>
                <a:r>
                  <a:rPr lang="en-US" sz="1000" dirty="0" smtClean="0">
                    <a:latin typeface="+mj-lt"/>
                  </a:rPr>
                  <a:t> </a:t>
                </a:r>
                <a:r>
                  <a:rPr lang="en-US" sz="1000" dirty="0" err="1" smtClean="0">
                    <a:latin typeface="+mj-lt"/>
                  </a:rPr>
                  <a:t>OnCampus</a:t>
                </a:r>
                <a:r>
                  <a:rPr lang="en-US" sz="1000" dirty="0" smtClean="0">
                    <a:latin typeface="+mj-lt"/>
                  </a:rPr>
                  <a:t> </a:t>
                </a:r>
                <a:r>
                  <a:rPr lang="en-US" sz="1000" dirty="0">
                    <a:latin typeface="+mj-lt"/>
                  </a:rPr>
                  <a:t>designed a plan that combined our Campus Influencers, who promoted </a:t>
                </a:r>
                <a:r>
                  <a:rPr lang="en-US" sz="1000" dirty="0" err="1">
                    <a:latin typeface="+mj-lt"/>
                  </a:rPr>
                  <a:t>Tous</a:t>
                </a:r>
                <a:r>
                  <a:rPr lang="en-US" sz="1000" dirty="0">
                    <a:latin typeface="+mj-lt"/>
                  </a:rPr>
                  <a:t> by posting on social media, handing out flyers and hanging up posters, with targeted email blasts to female students at select schools</a:t>
                </a:r>
                <a:r>
                  <a:rPr lang="en-US" sz="1000" dirty="0" smtClean="0">
                    <a:latin typeface="+mj-lt"/>
                  </a:rPr>
                  <a:t>. </a:t>
                </a:r>
                <a:r>
                  <a:rPr lang="en-US" sz="1000" b="1" dirty="0" err="1"/>
                  <a:t>s</a:t>
                </a:r>
                <a:r>
                  <a:rPr lang="en-US" sz="1000" b="1" dirty="0" err="1" smtClean="0"/>
                  <a:t>ocial_media</a:t>
                </a:r>
                <a:r>
                  <a:rPr lang="en-US" sz="1000" b="1" dirty="0" smtClean="0"/>
                  <a:t>  </a:t>
                </a:r>
                <a:r>
                  <a:rPr lang="en-US" sz="1000" dirty="0" smtClean="0"/>
                  <a:t>22 social influencers, 124 social media posts</a:t>
                </a:r>
                <a:r>
                  <a:rPr lang="en-US" sz="1000" b="1" dirty="0" smtClean="0"/>
                  <a:t> </a:t>
                </a:r>
                <a:endParaRPr lang="en-US" sz="1000" b="1" dirty="0"/>
              </a:p>
              <a:p>
                <a:pPr>
                  <a:spcBef>
                    <a:spcPts val="300"/>
                  </a:spcBef>
                </a:pPr>
                <a:r>
                  <a:rPr lang="en-US" sz="1000" b="1" dirty="0" err="1">
                    <a:latin typeface="+mj-lt"/>
                  </a:rPr>
                  <a:t>p</a:t>
                </a:r>
                <a:r>
                  <a:rPr lang="en-US" sz="1000" b="1" dirty="0" err="1" smtClean="0">
                    <a:latin typeface="+mj-lt"/>
                  </a:rPr>
                  <a:t>hysical_distribution</a:t>
                </a:r>
                <a:r>
                  <a:rPr lang="en-US" sz="1000" b="1" dirty="0" smtClean="0">
                    <a:latin typeface="+mj-lt"/>
                  </a:rPr>
                  <a:t>   </a:t>
                </a:r>
                <a:r>
                  <a:rPr lang="en-US" sz="1000" dirty="0" smtClean="0">
                    <a:latin typeface="+mj-lt"/>
                  </a:rPr>
                  <a:t>13,200 flyers distributed, 1,700 posters installed</a:t>
                </a:r>
              </a:p>
              <a:p>
                <a:pPr>
                  <a:spcBef>
                    <a:spcPts val="300"/>
                  </a:spcBef>
                </a:pPr>
                <a:r>
                  <a:rPr lang="en-US" sz="1000" b="1" dirty="0" err="1" smtClean="0">
                    <a:latin typeface="+mj-lt"/>
                  </a:rPr>
                  <a:t>emailssent</a:t>
                </a:r>
                <a:r>
                  <a:rPr lang="en-US" sz="1000" b="1" dirty="0" smtClean="0">
                    <a:latin typeface="+mj-lt"/>
                  </a:rPr>
                  <a:t>   </a:t>
                </a:r>
                <a:r>
                  <a:rPr lang="en-US" sz="1000" dirty="0" smtClean="0">
                    <a:latin typeface="+mj-lt"/>
                  </a:rPr>
                  <a:t>158,151 emails sent  </a:t>
                </a:r>
                <a:endParaRPr lang="en-US" sz="1000" b="1" dirty="0" smtClean="0">
                  <a:latin typeface="+mj-lt"/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1000" b="1" dirty="0">
                    <a:latin typeface="+mj-lt"/>
                  </a:rPr>
                  <a:t>h</a:t>
                </a:r>
                <a:r>
                  <a:rPr lang="en-US" sz="1000" b="1" dirty="0" smtClean="0">
                    <a:latin typeface="+mj-lt"/>
                  </a:rPr>
                  <a:t>eatherlouise7 </a:t>
                </a:r>
                <a:r>
                  <a:rPr lang="en-US" sz="1000" dirty="0" smtClean="0">
                    <a:latin typeface="+mj-lt"/>
                  </a:rPr>
                  <a:t> So pretty!!!!! 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>
                    <a:latin typeface="+mj-lt"/>
                  </a:rPr>
                  <a:t>d</a:t>
                </a:r>
                <a:r>
                  <a:rPr lang="en-US" sz="1000" b="1" dirty="0" err="1" smtClean="0">
                    <a:latin typeface="+mj-lt"/>
                  </a:rPr>
                  <a:t>e_juwelier_Utrecht</a:t>
                </a:r>
                <a:r>
                  <a:rPr lang="en-US" sz="1000" b="1" dirty="0" smtClean="0">
                    <a:latin typeface="+mj-lt"/>
                  </a:rPr>
                  <a:t>  </a:t>
                </a:r>
                <a:r>
                  <a:rPr lang="en-US" sz="1000" dirty="0" smtClean="0">
                    <a:latin typeface="+mj-lt"/>
                  </a:rPr>
                  <a:t>Lovely post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 smtClean="0">
                    <a:latin typeface="+mj-lt"/>
                  </a:rPr>
                  <a:t>deniseleee</a:t>
                </a:r>
                <a:r>
                  <a:rPr lang="en-US" sz="1000" b="1" dirty="0" smtClean="0">
                    <a:latin typeface="+mj-lt"/>
                  </a:rPr>
                  <a:t>  </a:t>
                </a:r>
                <a:r>
                  <a:rPr lang="en-US" sz="1000" dirty="0" err="1" smtClean="0">
                    <a:latin typeface="+mj-lt"/>
                  </a:rPr>
                  <a:t>Ooohlala</a:t>
                </a:r>
                <a:r>
                  <a:rPr lang="en-US" sz="1000" dirty="0" smtClean="0">
                    <a:latin typeface="+mj-lt"/>
                  </a:rPr>
                  <a:t> may I redeem through the </a:t>
                </a:r>
                <a:r>
                  <a:rPr lang="en-US" sz="1000" dirty="0" err="1" smtClean="0">
                    <a:latin typeface="+mj-lt"/>
                  </a:rPr>
                  <a:t>interwebs</a:t>
                </a:r>
                <a:r>
                  <a:rPr lang="en-US" sz="1000" dirty="0" smtClean="0">
                    <a:latin typeface="+mj-lt"/>
                  </a:rPr>
                  <a:t>? 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 smtClean="0">
                    <a:latin typeface="+mj-lt"/>
                  </a:rPr>
                  <a:t>mareethebear</a:t>
                </a:r>
                <a:r>
                  <a:rPr lang="en-US" sz="1000" b="1" dirty="0" smtClean="0">
                    <a:latin typeface="+mj-lt"/>
                  </a:rPr>
                  <a:t>  </a:t>
                </a:r>
                <a:r>
                  <a:rPr lang="en-US" sz="1000" dirty="0" err="1" smtClean="0">
                    <a:latin typeface="+mj-lt"/>
                  </a:rPr>
                  <a:t>Imma</a:t>
                </a:r>
                <a:r>
                  <a:rPr lang="en-US" sz="1000" dirty="0" smtClean="0">
                    <a:latin typeface="+mj-lt"/>
                  </a:rPr>
                  <a:t> find you!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>
                    <a:latin typeface="+mj-lt"/>
                  </a:rPr>
                  <a:t>m</a:t>
                </a:r>
                <a:r>
                  <a:rPr lang="en-US" sz="1000" b="1" dirty="0" err="1" smtClean="0">
                    <a:latin typeface="+mj-lt"/>
                  </a:rPr>
                  <a:t>istahsouza</a:t>
                </a:r>
                <a:r>
                  <a:rPr lang="en-US" sz="1000" b="1" dirty="0" smtClean="0">
                    <a:latin typeface="+mj-lt"/>
                  </a:rPr>
                  <a:t>  </a:t>
                </a:r>
                <a:r>
                  <a:rPr lang="en-US" sz="1000" dirty="0" smtClean="0">
                    <a:latin typeface="+mj-lt"/>
                  </a:rPr>
                  <a:t>I could use a flyer!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 smtClean="0">
                    <a:latin typeface="+mj-lt"/>
                  </a:rPr>
                  <a:t>jennamontag</a:t>
                </a:r>
                <a:r>
                  <a:rPr lang="en-US" sz="1000" dirty="0" smtClean="0">
                    <a:latin typeface="+mj-lt"/>
                  </a:rPr>
                  <a:t>  Can I get some?</a:t>
                </a:r>
                <a:endParaRPr lang="en-US" sz="1000" dirty="0">
                  <a:latin typeface="+mj-lt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smtClean="0">
                    <a:latin typeface="+mj-lt"/>
                  </a:rPr>
                  <a:t>marinaofthesky116  </a:t>
                </a:r>
                <a:r>
                  <a:rPr lang="en-US" sz="1000" dirty="0" smtClean="0">
                    <a:latin typeface="+mj-lt"/>
                  </a:rPr>
                  <a:t>So pretty! Love this pic! 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 smtClean="0">
                    <a:latin typeface="+mj-lt"/>
                  </a:rPr>
                  <a:t>tous_us</a:t>
                </a:r>
                <a:r>
                  <a:rPr lang="en-US" sz="1000" b="1" dirty="0" smtClean="0">
                    <a:latin typeface="+mj-lt"/>
                  </a:rPr>
                  <a:t>   </a:t>
                </a:r>
                <a:r>
                  <a:rPr lang="en-US" sz="1000" dirty="0" smtClean="0">
                    <a:latin typeface="+mj-lt"/>
                  </a:rPr>
                  <a:t>Lovely! Absolutely stunning!</a:t>
                </a:r>
                <a:endParaRPr lang="en-US" sz="1000" b="1" dirty="0">
                  <a:latin typeface="+mj-lt"/>
                </a:endParaRPr>
              </a:p>
            </p:txBody>
          </p:sp>
        </p:grp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36476" y="6057900"/>
              <a:ext cx="3952875" cy="49597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477" t="92163" r="1967" b="3353"/>
            <a:stretch/>
          </p:blipFill>
          <p:spPr>
            <a:xfrm>
              <a:off x="7636476" y="6409381"/>
              <a:ext cx="3448297" cy="300628"/>
            </a:xfrm>
            <a:prstGeom prst="rect">
              <a:avLst/>
            </a:prstGeom>
          </p:spPr>
        </p:pic>
        <p:sp>
          <p:nvSpPr>
            <p:cNvPr id="10" name="Oval 9"/>
            <p:cNvSpPr/>
            <p:nvPr/>
          </p:nvSpPr>
          <p:spPr>
            <a:xfrm>
              <a:off x="7549165" y="233861"/>
              <a:ext cx="469556" cy="46681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287" y="352395"/>
              <a:ext cx="403324" cy="246221"/>
            </a:xfrm>
            <a:prstGeom prst="rect">
              <a:avLst/>
            </a:prstGeom>
          </p:spPr>
        </p:pic>
        <p:pic>
          <p:nvPicPr>
            <p:cNvPr id="1026" name="Picture 2" descr="Related image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31899" y="4889221"/>
              <a:ext cx="181014" cy="1785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mage result for png emojis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71307" y="5067756"/>
              <a:ext cx="209731" cy="2192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Image result for heart emoji 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00796" y="5823851"/>
              <a:ext cx="138705" cy="136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6976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1582400" cy="7543800"/>
            <a:chOff x="-1" y="0"/>
            <a:chExt cx="11498844" cy="7536063"/>
          </a:xfrm>
        </p:grpSpPr>
        <p:grpSp>
          <p:nvGrpSpPr>
            <p:cNvPr id="8" name="Group 7"/>
            <p:cNvGrpSpPr/>
            <p:nvPr/>
          </p:nvGrpSpPr>
          <p:grpSpPr>
            <a:xfrm>
              <a:off x="-1" y="0"/>
              <a:ext cx="11244649" cy="6852208"/>
              <a:chOff x="-1" y="0"/>
              <a:chExt cx="11244649" cy="6852208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" y="0"/>
                <a:ext cx="11244649" cy="6852208"/>
              </a:xfrm>
              <a:prstGeom prst="rect">
                <a:avLst/>
              </a:prstGeom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8171936" y="245761"/>
                <a:ext cx="137571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 err="1">
                    <a:latin typeface="+mj-lt"/>
                  </a:rPr>
                  <a:t>o</a:t>
                </a:r>
                <a:r>
                  <a:rPr lang="en-US" sz="1000" b="1" dirty="0" err="1" smtClean="0">
                    <a:latin typeface="+mj-lt"/>
                  </a:rPr>
                  <a:t>ncampus_advertising</a:t>
                </a:r>
                <a:endParaRPr lang="en-US" sz="1000" b="1" dirty="0">
                  <a:latin typeface="+mj-lt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8171936" y="410977"/>
                <a:ext cx="175465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Social Media, </a:t>
                </a:r>
                <a:r>
                  <a:rPr lang="en-US" sz="1000" dirty="0" err="1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Flyering</a:t>
                </a:r>
                <a:r>
                  <a:rPr lang="en-US" sz="1000" dirty="0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, </a:t>
                </a:r>
                <a:r>
                  <a:rPr lang="en-US" sz="1000" dirty="0" err="1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Postering</a:t>
                </a:r>
                <a:r>
                  <a:rPr lang="en-US" sz="1000" dirty="0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, Email</a:t>
                </a:r>
                <a:endPara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7636476" y="1078723"/>
                <a:ext cx="3344562" cy="5439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1000" b="1" dirty="0" smtClean="0">
                    <a:latin typeface="+mj-lt"/>
                  </a:rPr>
                  <a:t>32,048 likes </a:t>
                </a:r>
                <a:r>
                  <a:rPr lang="en-US" sz="1000" dirty="0" smtClean="0">
                    <a:solidFill>
                      <a:schemeClr val="bg1">
                        <a:lumMod val="50000"/>
                      </a:schemeClr>
                    </a:solidFill>
                    <a:latin typeface="+mj-lt"/>
                  </a:rPr>
                  <a:t>on </a:t>
                </a:r>
                <a:r>
                  <a:rPr lang="en-US" sz="1000" dirty="0" err="1" smtClean="0">
                    <a:solidFill>
                      <a:schemeClr val="bg1">
                        <a:lumMod val="50000"/>
                      </a:schemeClr>
                    </a:solidFill>
                    <a:latin typeface="+mj-lt"/>
                  </a:rPr>
                  <a:t>instagram</a:t>
                </a:r>
                <a:endParaRPr lang="en-US" sz="1000" dirty="0" smtClean="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  <a:p>
                <a:r>
                  <a:rPr lang="en-US" sz="1000" b="1" dirty="0" smtClean="0"/>
                  <a:t>1,526 likes </a:t>
                </a:r>
                <a:r>
                  <a:rPr lang="en-US" sz="1000" dirty="0" smtClean="0">
                    <a:solidFill>
                      <a:schemeClr val="bg1">
                        <a:lumMod val="50000"/>
                      </a:schemeClr>
                    </a:solidFill>
                  </a:rPr>
                  <a:t>on </a:t>
                </a:r>
                <a:r>
                  <a:rPr lang="en-US" sz="1000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facebook</a:t>
                </a:r>
                <a:endParaRPr lang="en-US" sz="1000" b="1" dirty="0" smtClean="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1000" b="1" dirty="0" err="1">
                    <a:latin typeface="+mj-lt"/>
                  </a:rPr>
                  <a:t>o</a:t>
                </a:r>
                <a:r>
                  <a:rPr lang="en-US" sz="1000" b="1" dirty="0" err="1" smtClean="0">
                    <a:latin typeface="+mj-lt"/>
                  </a:rPr>
                  <a:t>ncampus_advertising</a:t>
                </a:r>
                <a:r>
                  <a:rPr lang="en-US" sz="1000" b="1" dirty="0" smtClean="0">
                    <a:latin typeface="+mj-lt"/>
                  </a:rPr>
                  <a:t>  </a:t>
                </a:r>
                <a:r>
                  <a:rPr lang="en-US" sz="1000" dirty="0">
                    <a:latin typeface="+mj-lt"/>
                  </a:rPr>
                  <a:t>The female jewelry and accessory company, Tous, was looking to drive student traffic to stores around 6 </a:t>
                </a:r>
                <a:r>
                  <a:rPr lang="en-US" sz="1000" dirty="0" smtClean="0">
                    <a:latin typeface="+mj-lt"/>
                  </a:rPr>
                  <a:t>universities. 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#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UniversityofCalifornia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-Irvine #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NewYorkUniversity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#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DukeUniversity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#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UniversityofMaryland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 #</a:t>
                </a:r>
                <a:r>
                  <a:rPr lang="en-US" sz="1000" dirty="0" err="1">
                    <a:solidFill>
                      <a:schemeClr val="accent1">
                        <a:lumMod val="75000"/>
                      </a:schemeClr>
                    </a:solidFill>
                  </a:rPr>
                  <a:t>U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niversityofCentralFlorida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#</a:t>
                </a:r>
                <a:r>
                  <a:rPr lang="en-US" sz="1000" dirty="0" err="1">
                    <a:solidFill>
                      <a:schemeClr val="accent1">
                        <a:lumMod val="75000"/>
                      </a:schemeClr>
                    </a:solidFill>
                  </a:rPr>
                  <a:t>U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niversityofMiami</a:t>
                </a:r>
                <a:endParaRPr lang="en-US" sz="1000" dirty="0" smtClean="0">
                  <a:latin typeface="+mj-lt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en-US" sz="1000" b="1" dirty="0" smtClean="0">
                    <a:latin typeface="+mj-lt"/>
                  </a:rPr>
                  <a:t>goal</a:t>
                </a:r>
                <a:r>
                  <a:rPr lang="en-US" sz="1000" dirty="0" smtClean="0">
                    <a:latin typeface="+mj-lt"/>
                  </a:rPr>
                  <a:t>  Raise brand awareness and drive student traffic to </a:t>
                </a:r>
                <a:r>
                  <a:rPr lang="en-US" sz="1000" dirty="0" err="1" smtClean="0">
                    <a:latin typeface="+mj-lt"/>
                  </a:rPr>
                  <a:t>Tous</a:t>
                </a:r>
                <a:r>
                  <a:rPr lang="en-US" sz="1000" dirty="0" smtClean="0">
                    <a:latin typeface="+mj-lt"/>
                  </a:rPr>
                  <a:t> retailers </a:t>
                </a:r>
                <a:r>
                  <a:rPr lang="en-US" sz="1000" dirty="0">
                    <a:latin typeface="+mj-lt"/>
                  </a:rPr>
                  <a:t>and Tous.com </a:t>
                </a:r>
                <a:endParaRPr lang="en-US" sz="1000" dirty="0" smtClean="0">
                  <a:latin typeface="+mj-lt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en-US" sz="1000" b="1" dirty="0">
                    <a:latin typeface="+mj-lt"/>
                  </a:rPr>
                  <a:t>t</a:t>
                </a:r>
                <a:r>
                  <a:rPr lang="en-US" sz="1000" b="1" dirty="0" smtClean="0">
                    <a:latin typeface="+mj-lt"/>
                  </a:rPr>
                  <a:t>imeframe  </a:t>
                </a:r>
                <a:r>
                  <a:rPr lang="en-US" sz="1000" dirty="0" smtClean="0">
                    <a:latin typeface="+mj-lt"/>
                  </a:rPr>
                  <a:t>10/25 </a:t>
                </a:r>
                <a:r>
                  <a:rPr lang="en-US" sz="1000" dirty="0">
                    <a:latin typeface="+mj-lt"/>
                  </a:rPr>
                  <a:t>– </a:t>
                </a:r>
                <a:r>
                  <a:rPr lang="en-US" sz="1000" dirty="0" smtClean="0">
                    <a:latin typeface="+mj-lt"/>
                  </a:rPr>
                  <a:t>12/31/16</a:t>
                </a:r>
              </a:p>
              <a:p>
                <a:pPr>
                  <a:spcBef>
                    <a:spcPts val="300"/>
                  </a:spcBef>
                </a:pPr>
                <a:r>
                  <a:rPr lang="en-US" sz="1000" b="1" dirty="0" err="1">
                    <a:latin typeface="+mj-lt"/>
                  </a:rPr>
                  <a:t>m</a:t>
                </a:r>
                <a:r>
                  <a:rPr lang="en-US" sz="1000" b="1" dirty="0" err="1" smtClean="0">
                    <a:latin typeface="+mj-lt"/>
                  </a:rPr>
                  <a:t>edia_plan</a:t>
                </a:r>
                <a:r>
                  <a:rPr lang="en-US" sz="1000" b="1" dirty="0" smtClean="0">
                    <a:latin typeface="+mj-lt"/>
                  </a:rPr>
                  <a:t> </a:t>
                </a:r>
                <a:r>
                  <a:rPr lang="en-US" sz="1000" dirty="0" smtClean="0">
                    <a:latin typeface="+mj-lt"/>
                  </a:rPr>
                  <a:t> </a:t>
                </a:r>
                <a:r>
                  <a:rPr lang="en-US" sz="1000" dirty="0" err="1" smtClean="0">
                    <a:latin typeface="+mj-lt"/>
                  </a:rPr>
                  <a:t>OnCampus</a:t>
                </a:r>
                <a:r>
                  <a:rPr lang="en-US" sz="1000" dirty="0" smtClean="0">
                    <a:latin typeface="+mj-lt"/>
                  </a:rPr>
                  <a:t> </a:t>
                </a:r>
                <a:r>
                  <a:rPr lang="en-US" sz="1000" dirty="0">
                    <a:latin typeface="+mj-lt"/>
                  </a:rPr>
                  <a:t>designed a plan that combined our Campus Influencers, who promoted </a:t>
                </a:r>
                <a:r>
                  <a:rPr lang="en-US" sz="1000" dirty="0" err="1">
                    <a:latin typeface="+mj-lt"/>
                  </a:rPr>
                  <a:t>Tous</a:t>
                </a:r>
                <a:r>
                  <a:rPr lang="en-US" sz="1000" dirty="0">
                    <a:latin typeface="+mj-lt"/>
                  </a:rPr>
                  <a:t> by posting on social media, handing out flyers and hanging up posters, with targeted email blasts to female students at select schools</a:t>
                </a:r>
                <a:r>
                  <a:rPr lang="en-US" sz="1000" dirty="0" smtClean="0">
                    <a:latin typeface="+mj-lt"/>
                  </a:rPr>
                  <a:t>. </a:t>
                </a:r>
                <a:r>
                  <a:rPr lang="en-US" sz="1000" b="1" dirty="0" err="1"/>
                  <a:t>s</a:t>
                </a:r>
                <a:r>
                  <a:rPr lang="en-US" sz="1000" b="1" dirty="0" err="1" smtClean="0"/>
                  <a:t>ocial_media</a:t>
                </a:r>
                <a:r>
                  <a:rPr lang="en-US" sz="1000" b="1" dirty="0" smtClean="0"/>
                  <a:t>  </a:t>
                </a:r>
                <a:r>
                  <a:rPr lang="en-US" sz="1000" dirty="0" smtClean="0"/>
                  <a:t>22 social influencers, 124 social media posts</a:t>
                </a:r>
                <a:r>
                  <a:rPr lang="en-US" sz="1000" b="1" dirty="0" smtClean="0"/>
                  <a:t> </a:t>
                </a:r>
                <a:endParaRPr lang="en-US" sz="1000" b="1" dirty="0"/>
              </a:p>
              <a:p>
                <a:pPr>
                  <a:spcBef>
                    <a:spcPts val="300"/>
                  </a:spcBef>
                </a:pPr>
                <a:r>
                  <a:rPr lang="en-US" sz="1000" b="1" dirty="0" err="1">
                    <a:latin typeface="+mj-lt"/>
                  </a:rPr>
                  <a:t>p</a:t>
                </a:r>
                <a:r>
                  <a:rPr lang="en-US" sz="1000" b="1" dirty="0" err="1" smtClean="0">
                    <a:latin typeface="+mj-lt"/>
                  </a:rPr>
                  <a:t>hysical_distribution</a:t>
                </a:r>
                <a:r>
                  <a:rPr lang="en-US" sz="1000" b="1" dirty="0" smtClean="0">
                    <a:latin typeface="+mj-lt"/>
                  </a:rPr>
                  <a:t>   </a:t>
                </a:r>
                <a:r>
                  <a:rPr lang="en-US" sz="1000" dirty="0" smtClean="0">
                    <a:latin typeface="+mj-lt"/>
                  </a:rPr>
                  <a:t>13,200 flyers distributed, 1,700 posters installed</a:t>
                </a:r>
              </a:p>
              <a:p>
                <a:pPr>
                  <a:spcBef>
                    <a:spcPts val="300"/>
                  </a:spcBef>
                </a:pPr>
                <a:r>
                  <a:rPr lang="en-US" sz="1000" b="1" dirty="0" smtClean="0">
                    <a:latin typeface="+mj-lt"/>
                  </a:rPr>
                  <a:t>emails   </a:t>
                </a:r>
                <a:r>
                  <a:rPr lang="en-US" sz="1000" dirty="0" smtClean="0">
                    <a:latin typeface="+mj-lt"/>
                  </a:rPr>
                  <a:t>158,151 emails sent  with a 39% Open Rate </a:t>
                </a:r>
                <a:r>
                  <a:rPr lang="en-US" sz="1000" dirty="0">
                    <a:solidFill>
                      <a:schemeClr val="accent1">
                        <a:lumMod val="75000"/>
                      </a:schemeClr>
                    </a:solidFill>
                  </a:rPr>
                  <a:t>#Amazing</a:t>
                </a:r>
              </a:p>
              <a:p>
                <a:pPr>
                  <a:spcBef>
                    <a:spcPts val="300"/>
                  </a:spcBef>
                </a:pPr>
                <a:endParaRPr lang="en-US" sz="1000" b="1" dirty="0" smtClean="0">
                  <a:latin typeface="+mj-lt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en-US" sz="1000" b="1" dirty="0" smtClean="0">
                    <a:latin typeface="+mj-lt"/>
                  </a:rPr>
                  <a:t>heatherlouise7 </a:t>
                </a:r>
                <a:r>
                  <a:rPr lang="en-US" sz="1000" dirty="0" smtClean="0">
                    <a:latin typeface="+mj-lt"/>
                  </a:rPr>
                  <a:t> So pretty!!!!! 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>
                    <a:latin typeface="+mj-lt"/>
                  </a:rPr>
                  <a:t>d</a:t>
                </a:r>
                <a:r>
                  <a:rPr lang="en-US" sz="1000" b="1" dirty="0" err="1" smtClean="0">
                    <a:latin typeface="+mj-lt"/>
                  </a:rPr>
                  <a:t>e_juwelier_Utrecht</a:t>
                </a:r>
                <a:r>
                  <a:rPr lang="en-US" sz="1000" b="1" dirty="0" smtClean="0">
                    <a:latin typeface="+mj-lt"/>
                  </a:rPr>
                  <a:t>  </a:t>
                </a:r>
                <a:r>
                  <a:rPr lang="en-US" sz="1000" dirty="0" smtClean="0">
                    <a:latin typeface="+mj-lt"/>
                  </a:rPr>
                  <a:t>Lovely post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 smtClean="0">
                    <a:latin typeface="+mj-lt"/>
                  </a:rPr>
                  <a:t>Nicholesantana</a:t>
                </a:r>
                <a:r>
                  <a:rPr lang="en-US" sz="1000" b="1" dirty="0" smtClean="0">
                    <a:latin typeface="+mj-lt"/>
                  </a:rPr>
                  <a:t> </a:t>
                </a:r>
                <a:r>
                  <a:rPr lang="en-US" sz="1000" dirty="0" smtClean="0">
                    <a:latin typeface="+mj-lt"/>
                  </a:rPr>
                  <a:t>OMG I’ll be there!!! 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>
                    <a:latin typeface="+mj-lt"/>
                  </a:rPr>
                  <a:t>s</a:t>
                </a:r>
                <a:r>
                  <a:rPr lang="en-US" sz="1000" b="1" dirty="0" err="1" smtClean="0">
                    <a:latin typeface="+mj-lt"/>
                  </a:rPr>
                  <a:t>ebkassegne</a:t>
                </a:r>
                <a:r>
                  <a:rPr lang="en-US" sz="1000" b="1" dirty="0" smtClean="0">
                    <a:latin typeface="+mj-lt"/>
                  </a:rPr>
                  <a:t> </a:t>
                </a:r>
                <a:r>
                  <a:rPr lang="en-US" sz="1000" dirty="0" smtClean="0">
                    <a:latin typeface="+mj-lt"/>
                  </a:rPr>
                  <a:t>Your necklace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 smtClean="0">
                    <a:latin typeface="+mj-lt"/>
                  </a:rPr>
                  <a:t>jennamontag</a:t>
                </a:r>
                <a:r>
                  <a:rPr lang="en-US" sz="1000" dirty="0" smtClean="0">
                    <a:latin typeface="+mj-lt"/>
                  </a:rPr>
                  <a:t>  Can I get some?</a:t>
                </a:r>
                <a:endParaRPr lang="en-US" sz="1000" dirty="0">
                  <a:latin typeface="+mj-lt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smtClean="0">
                    <a:latin typeface="+mj-lt"/>
                  </a:rPr>
                  <a:t>marinaofthesky116  </a:t>
                </a:r>
                <a:r>
                  <a:rPr lang="en-US" sz="1000" dirty="0" smtClean="0">
                    <a:latin typeface="+mj-lt"/>
                  </a:rPr>
                  <a:t>So pretty! Love this pic!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>
                    <a:latin typeface="+mj-lt"/>
                  </a:rPr>
                  <a:t>skynance</a:t>
                </a:r>
                <a:r>
                  <a:rPr lang="en-US" sz="1000" dirty="0" smtClean="0">
                    <a:latin typeface="+mj-lt"/>
                  </a:rPr>
                  <a:t> I </a:t>
                </a:r>
                <a:r>
                  <a:rPr lang="en-US" sz="1000" dirty="0" err="1" smtClean="0">
                    <a:latin typeface="+mj-lt"/>
                  </a:rPr>
                  <a:t>LOVeee</a:t>
                </a:r>
                <a:r>
                  <a:rPr lang="en-US" sz="1000" dirty="0" smtClean="0">
                    <a:latin typeface="+mj-lt"/>
                  </a:rPr>
                  <a:t> Tous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 smtClean="0">
                    <a:latin typeface="+mj-lt"/>
                  </a:rPr>
                  <a:t>tous_us</a:t>
                </a:r>
                <a:r>
                  <a:rPr lang="en-US" sz="1000" b="1" dirty="0" smtClean="0">
                    <a:latin typeface="+mj-lt"/>
                  </a:rPr>
                  <a:t>   </a:t>
                </a:r>
                <a:r>
                  <a:rPr lang="en-US" sz="1000" dirty="0" smtClean="0">
                    <a:latin typeface="+mj-lt"/>
                  </a:rPr>
                  <a:t>Lovely! Absolutely stunning!</a:t>
                </a:r>
                <a:endParaRPr lang="en-US" sz="1000" b="1" dirty="0">
                  <a:latin typeface="+mj-lt"/>
                </a:endParaRPr>
              </a:p>
            </p:txBody>
          </p:sp>
        </p:grp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45968" y="7040093"/>
              <a:ext cx="3952875" cy="49597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477" t="92163" r="1967" b="3353"/>
            <a:stretch/>
          </p:blipFill>
          <p:spPr>
            <a:xfrm>
              <a:off x="7547148" y="6405931"/>
              <a:ext cx="3448297" cy="300628"/>
            </a:xfrm>
            <a:prstGeom prst="rect">
              <a:avLst/>
            </a:prstGeom>
          </p:spPr>
        </p:pic>
        <p:sp>
          <p:nvSpPr>
            <p:cNvPr id="10" name="Oval 9"/>
            <p:cNvSpPr/>
            <p:nvPr/>
          </p:nvSpPr>
          <p:spPr>
            <a:xfrm>
              <a:off x="7549165" y="233861"/>
              <a:ext cx="469556" cy="46681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287" y="352395"/>
              <a:ext cx="403324" cy="246221"/>
            </a:xfrm>
            <a:prstGeom prst="rect">
              <a:avLst/>
            </a:prstGeom>
          </p:spPr>
        </p:pic>
        <p:pic>
          <p:nvPicPr>
            <p:cNvPr id="1026" name="Picture 2" descr="Related image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31898" y="4736821"/>
              <a:ext cx="181014" cy="1785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Image result for heart emoji 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13647" y="5673746"/>
              <a:ext cx="138705" cy="136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Picture 6" descr="Image result for heart emoji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0052" y="5218636"/>
            <a:ext cx="138705" cy="13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9974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1582400" cy="7543800"/>
            <a:chOff x="-1" y="0"/>
            <a:chExt cx="11498844" cy="7536063"/>
          </a:xfrm>
        </p:grpSpPr>
        <p:grpSp>
          <p:nvGrpSpPr>
            <p:cNvPr id="8" name="Group 7"/>
            <p:cNvGrpSpPr/>
            <p:nvPr/>
          </p:nvGrpSpPr>
          <p:grpSpPr>
            <a:xfrm>
              <a:off x="-1" y="0"/>
              <a:ext cx="11244649" cy="6852208"/>
              <a:chOff x="-1" y="0"/>
              <a:chExt cx="11244649" cy="6852208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" y="0"/>
                <a:ext cx="11244649" cy="6852208"/>
              </a:xfrm>
              <a:prstGeom prst="rect">
                <a:avLst/>
              </a:prstGeom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8171936" y="245761"/>
                <a:ext cx="137571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 err="1">
                    <a:latin typeface="+mj-lt"/>
                  </a:rPr>
                  <a:t>o</a:t>
                </a:r>
                <a:r>
                  <a:rPr lang="en-US" sz="1000" b="1" dirty="0" err="1" smtClean="0">
                    <a:latin typeface="+mj-lt"/>
                  </a:rPr>
                  <a:t>ncampus_advertising</a:t>
                </a:r>
                <a:endParaRPr lang="en-US" sz="1000" b="1" dirty="0">
                  <a:latin typeface="+mj-lt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8171936" y="410977"/>
                <a:ext cx="175465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Social Media, </a:t>
                </a:r>
                <a:r>
                  <a:rPr lang="en-US" sz="1000" dirty="0" err="1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Flyering</a:t>
                </a:r>
                <a:r>
                  <a:rPr lang="en-US" sz="1000" dirty="0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, </a:t>
                </a:r>
                <a:r>
                  <a:rPr lang="en-US" sz="1000" dirty="0" err="1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Postering</a:t>
                </a:r>
                <a:r>
                  <a:rPr lang="en-US" sz="1000" dirty="0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, Email</a:t>
                </a:r>
                <a:endPara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7636476" y="1078723"/>
                <a:ext cx="3344562" cy="5439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1000" b="1" dirty="0" smtClean="0">
                    <a:latin typeface="+mj-lt"/>
                  </a:rPr>
                  <a:t>32,048 likes </a:t>
                </a:r>
                <a:r>
                  <a:rPr lang="en-US" sz="1000" dirty="0" smtClean="0">
                    <a:solidFill>
                      <a:schemeClr val="bg1">
                        <a:lumMod val="50000"/>
                      </a:schemeClr>
                    </a:solidFill>
                    <a:latin typeface="+mj-lt"/>
                  </a:rPr>
                  <a:t>on </a:t>
                </a:r>
                <a:r>
                  <a:rPr lang="en-US" sz="1000" dirty="0" err="1" smtClean="0">
                    <a:solidFill>
                      <a:schemeClr val="bg1">
                        <a:lumMod val="50000"/>
                      </a:schemeClr>
                    </a:solidFill>
                    <a:latin typeface="+mj-lt"/>
                  </a:rPr>
                  <a:t>instagram</a:t>
                </a:r>
                <a:endParaRPr lang="en-US" sz="1000" dirty="0" smtClean="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  <a:p>
                <a:r>
                  <a:rPr lang="en-US" sz="1000" b="1" dirty="0" smtClean="0"/>
                  <a:t>1,526 likes </a:t>
                </a:r>
                <a:r>
                  <a:rPr lang="en-US" sz="1000" dirty="0" smtClean="0">
                    <a:solidFill>
                      <a:schemeClr val="bg1">
                        <a:lumMod val="50000"/>
                      </a:schemeClr>
                    </a:solidFill>
                  </a:rPr>
                  <a:t>on </a:t>
                </a:r>
                <a:r>
                  <a:rPr lang="en-US" sz="1000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facebook</a:t>
                </a:r>
                <a:endParaRPr lang="en-US" sz="1000" b="1" dirty="0" smtClean="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1000" b="1" dirty="0" err="1">
                    <a:latin typeface="+mj-lt"/>
                  </a:rPr>
                  <a:t>o</a:t>
                </a:r>
                <a:r>
                  <a:rPr lang="en-US" sz="1000" b="1" dirty="0" err="1" smtClean="0">
                    <a:latin typeface="+mj-lt"/>
                  </a:rPr>
                  <a:t>ncampus_advertising</a:t>
                </a:r>
                <a:r>
                  <a:rPr lang="en-US" sz="1000" b="1" dirty="0" smtClean="0">
                    <a:latin typeface="+mj-lt"/>
                  </a:rPr>
                  <a:t>  </a:t>
                </a:r>
                <a:r>
                  <a:rPr lang="en-US" sz="1000" dirty="0">
                    <a:latin typeface="+mj-lt"/>
                  </a:rPr>
                  <a:t>The female jewelry and accessory company, Tous, was looking to drive student traffic to stores around 6 </a:t>
                </a:r>
                <a:r>
                  <a:rPr lang="en-US" sz="1000" dirty="0" smtClean="0">
                    <a:latin typeface="+mj-lt"/>
                  </a:rPr>
                  <a:t>universities. 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#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UniversityofCalifornia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-Irvine #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NewYorkUniversity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#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DukeUniversity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#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UniversityofMaryland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 #</a:t>
                </a:r>
                <a:r>
                  <a:rPr lang="en-US" sz="1000" dirty="0" err="1">
                    <a:solidFill>
                      <a:schemeClr val="accent1">
                        <a:lumMod val="75000"/>
                      </a:schemeClr>
                    </a:solidFill>
                  </a:rPr>
                  <a:t>U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niversityofCentralFlorida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#</a:t>
                </a:r>
                <a:r>
                  <a:rPr lang="en-US" sz="1000" dirty="0" err="1">
                    <a:solidFill>
                      <a:schemeClr val="accent1">
                        <a:lumMod val="75000"/>
                      </a:schemeClr>
                    </a:solidFill>
                  </a:rPr>
                  <a:t>U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niversityofMiami</a:t>
                </a:r>
                <a:endParaRPr lang="en-US" sz="1000" dirty="0" smtClean="0">
                  <a:latin typeface="+mj-lt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en-US" sz="1000" b="1" dirty="0" smtClean="0">
                    <a:latin typeface="+mj-lt"/>
                  </a:rPr>
                  <a:t>goal</a:t>
                </a:r>
                <a:r>
                  <a:rPr lang="en-US" sz="1000" dirty="0" smtClean="0">
                    <a:latin typeface="+mj-lt"/>
                  </a:rPr>
                  <a:t>  Raise brand awareness and drive student traffic to </a:t>
                </a:r>
                <a:r>
                  <a:rPr lang="en-US" sz="1000" dirty="0" err="1" smtClean="0">
                    <a:latin typeface="+mj-lt"/>
                  </a:rPr>
                  <a:t>Tous</a:t>
                </a:r>
                <a:r>
                  <a:rPr lang="en-US" sz="1000" dirty="0" smtClean="0">
                    <a:latin typeface="+mj-lt"/>
                  </a:rPr>
                  <a:t> retailers </a:t>
                </a:r>
                <a:r>
                  <a:rPr lang="en-US" sz="1000" dirty="0">
                    <a:latin typeface="+mj-lt"/>
                  </a:rPr>
                  <a:t>and Tous.com </a:t>
                </a:r>
                <a:endParaRPr lang="en-US" sz="1000" dirty="0" smtClean="0">
                  <a:latin typeface="+mj-lt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en-US" sz="1000" b="1" dirty="0">
                    <a:latin typeface="+mj-lt"/>
                  </a:rPr>
                  <a:t>t</a:t>
                </a:r>
                <a:r>
                  <a:rPr lang="en-US" sz="1000" b="1" dirty="0" smtClean="0">
                    <a:latin typeface="+mj-lt"/>
                  </a:rPr>
                  <a:t>imeframe  </a:t>
                </a:r>
                <a:r>
                  <a:rPr lang="en-US" sz="1000" dirty="0" smtClean="0">
                    <a:latin typeface="+mj-lt"/>
                  </a:rPr>
                  <a:t>10/25 </a:t>
                </a:r>
                <a:r>
                  <a:rPr lang="en-US" sz="1000" dirty="0">
                    <a:latin typeface="+mj-lt"/>
                  </a:rPr>
                  <a:t>– </a:t>
                </a:r>
                <a:r>
                  <a:rPr lang="en-US" sz="1000" dirty="0" smtClean="0">
                    <a:latin typeface="+mj-lt"/>
                  </a:rPr>
                  <a:t>12/31/16</a:t>
                </a:r>
              </a:p>
              <a:p>
                <a:pPr>
                  <a:spcBef>
                    <a:spcPts val="300"/>
                  </a:spcBef>
                </a:pPr>
                <a:r>
                  <a:rPr lang="en-US" sz="1000" b="1" dirty="0" err="1">
                    <a:latin typeface="+mj-lt"/>
                  </a:rPr>
                  <a:t>m</a:t>
                </a:r>
                <a:r>
                  <a:rPr lang="en-US" sz="1000" b="1" dirty="0" err="1" smtClean="0">
                    <a:latin typeface="+mj-lt"/>
                  </a:rPr>
                  <a:t>edia_plan</a:t>
                </a:r>
                <a:r>
                  <a:rPr lang="en-US" sz="1000" b="1" dirty="0" smtClean="0">
                    <a:latin typeface="+mj-lt"/>
                  </a:rPr>
                  <a:t> </a:t>
                </a:r>
                <a:r>
                  <a:rPr lang="en-US" sz="1000" dirty="0" smtClean="0">
                    <a:latin typeface="+mj-lt"/>
                  </a:rPr>
                  <a:t> </a:t>
                </a:r>
                <a:r>
                  <a:rPr lang="en-US" sz="1000" dirty="0" err="1" smtClean="0">
                    <a:latin typeface="+mj-lt"/>
                  </a:rPr>
                  <a:t>OnCampus</a:t>
                </a:r>
                <a:r>
                  <a:rPr lang="en-US" sz="1000" dirty="0" smtClean="0">
                    <a:latin typeface="+mj-lt"/>
                  </a:rPr>
                  <a:t> </a:t>
                </a:r>
                <a:r>
                  <a:rPr lang="en-US" sz="1000" dirty="0">
                    <a:latin typeface="+mj-lt"/>
                  </a:rPr>
                  <a:t>designed a plan that combined our Campus Influencers, who promoted </a:t>
                </a:r>
                <a:r>
                  <a:rPr lang="en-US" sz="1000" dirty="0" err="1">
                    <a:latin typeface="+mj-lt"/>
                  </a:rPr>
                  <a:t>Tous</a:t>
                </a:r>
                <a:r>
                  <a:rPr lang="en-US" sz="1000" dirty="0">
                    <a:latin typeface="+mj-lt"/>
                  </a:rPr>
                  <a:t> by posting on social media, handing out flyers and hanging up posters, with targeted email blasts to female students at select schools</a:t>
                </a:r>
                <a:r>
                  <a:rPr lang="en-US" sz="1000" dirty="0" smtClean="0">
                    <a:latin typeface="+mj-lt"/>
                  </a:rPr>
                  <a:t>. </a:t>
                </a:r>
                <a:r>
                  <a:rPr lang="en-US" sz="1000" b="1" dirty="0" err="1"/>
                  <a:t>s</a:t>
                </a:r>
                <a:r>
                  <a:rPr lang="en-US" sz="1000" b="1" dirty="0" err="1" smtClean="0"/>
                  <a:t>ocial_media</a:t>
                </a:r>
                <a:r>
                  <a:rPr lang="en-US" sz="1000" b="1" dirty="0" smtClean="0"/>
                  <a:t>  </a:t>
                </a:r>
                <a:r>
                  <a:rPr lang="en-US" sz="1000" dirty="0" smtClean="0"/>
                  <a:t>22 social influencers, 124 social media posts</a:t>
                </a:r>
                <a:r>
                  <a:rPr lang="en-US" sz="1000" b="1" dirty="0" smtClean="0"/>
                  <a:t> </a:t>
                </a:r>
                <a:endParaRPr lang="en-US" sz="1000" b="1" dirty="0"/>
              </a:p>
              <a:p>
                <a:pPr>
                  <a:spcBef>
                    <a:spcPts val="300"/>
                  </a:spcBef>
                </a:pPr>
                <a:r>
                  <a:rPr lang="en-US" sz="1000" b="1" dirty="0" err="1">
                    <a:latin typeface="+mj-lt"/>
                  </a:rPr>
                  <a:t>p</a:t>
                </a:r>
                <a:r>
                  <a:rPr lang="en-US" sz="1000" b="1" dirty="0" err="1" smtClean="0">
                    <a:latin typeface="+mj-lt"/>
                  </a:rPr>
                  <a:t>hysical_distribution</a:t>
                </a:r>
                <a:r>
                  <a:rPr lang="en-US" sz="1000" b="1" dirty="0" smtClean="0">
                    <a:latin typeface="+mj-lt"/>
                  </a:rPr>
                  <a:t>   </a:t>
                </a:r>
                <a:r>
                  <a:rPr lang="en-US" sz="1000" dirty="0" smtClean="0">
                    <a:latin typeface="+mj-lt"/>
                  </a:rPr>
                  <a:t>13,200 flyers distributed, 1,700 posters installed</a:t>
                </a:r>
              </a:p>
              <a:p>
                <a:pPr>
                  <a:spcBef>
                    <a:spcPts val="300"/>
                  </a:spcBef>
                </a:pPr>
                <a:r>
                  <a:rPr lang="en-US" sz="1000" b="1" dirty="0" smtClean="0">
                    <a:latin typeface="+mj-lt"/>
                  </a:rPr>
                  <a:t>emails   </a:t>
                </a:r>
                <a:r>
                  <a:rPr lang="en-US" sz="1000" dirty="0" smtClean="0">
                    <a:latin typeface="+mj-lt"/>
                  </a:rPr>
                  <a:t>158,151 emails sent  with a 39% Open Rate </a:t>
                </a:r>
                <a:r>
                  <a:rPr lang="en-US" sz="1000" dirty="0">
                    <a:solidFill>
                      <a:schemeClr val="accent1">
                        <a:lumMod val="75000"/>
                      </a:schemeClr>
                    </a:solidFill>
                  </a:rPr>
                  <a:t>#Amazing</a:t>
                </a:r>
              </a:p>
              <a:p>
                <a:pPr>
                  <a:spcBef>
                    <a:spcPts val="300"/>
                  </a:spcBef>
                </a:pPr>
                <a:endParaRPr lang="en-US" sz="1000" b="1" dirty="0" smtClean="0">
                  <a:latin typeface="+mj-lt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en-US" sz="1000" b="1" dirty="0" smtClean="0">
                    <a:latin typeface="+mj-lt"/>
                  </a:rPr>
                  <a:t>heatherlouise7 </a:t>
                </a:r>
                <a:r>
                  <a:rPr lang="en-US" sz="1000" dirty="0" smtClean="0">
                    <a:latin typeface="+mj-lt"/>
                  </a:rPr>
                  <a:t> So pretty!!!!! 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>
                    <a:latin typeface="+mj-lt"/>
                  </a:rPr>
                  <a:t>d</a:t>
                </a:r>
                <a:r>
                  <a:rPr lang="en-US" sz="1000" b="1" dirty="0" err="1" smtClean="0">
                    <a:latin typeface="+mj-lt"/>
                  </a:rPr>
                  <a:t>e_juwelier_Utrecht</a:t>
                </a:r>
                <a:r>
                  <a:rPr lang="en-US" sz="1000" b="1" dirty="0" smtClean="0">
                    <a:latin typeface="+mj-lt"/>
                  </a:rPr>
                  <a:t>  </a:t>
                </a:r>
                <a:r>
                  <a:rPr lang="en-US" sz="1000" dirty="0" smtClean="0">
                    <a:latin typeface="+mj-lt"/>
                  </a:rPr>
                  <a:t>Lovely post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 smtClean="0">
                    <a:latin typeface="+mj-lt"/>
                  </a:rPr>
                  <a:t>Nicholesantana</a:t>
                </a:r>
                <a:r>
                  <a:rPr lang="en-US" sz="1000" b="1" dirty="0" smtClean="0">
                    <a:latin typeface="+mj-lt"/>
                  </a:rPr>
                  <a:t> </a:t>
                </a:r>
                <a:r>
                  <a:rPr lang="en-US" sz="1000" dirty="0" smtClean="0">
                    <a:latin typeface="+mj-lt"/>
                  </a:rPr>
                  <a:t>OMG I’ll be there!!! 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>
                    <a:latin typeface="+mj-lt"/>
                  </a:rPr>
                  <a:t>s</a:t>
                </a:r>
                <a:r>
                  <a:rPr lang="en-US" sz="1000" b="1" dirty="0" err="1" smtClean="0">
                    <a:latin typeface="+mj-lt"/>
                  </a:rPr>
                  <a:t>ebkassegne</a:t>
                </a:r>
                <a:r>
                  <a:rPr lang="en-US" sz="1000" b="1" dirty="0" smtClean="0">
                    <a:latin typeface="+mj-lt"/>
                  </a:rPr>
                  <a:t> </a:t>
                </a:r>
                <a:r>
                  <a:rPr lang="en-US" sz="1000" dirty="0" smtClean="0">
                    <a:latin typeface="+mj-lt"/>
                  </a:rPr>
                  <a:t>Your necklace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 smtClean="0">
                    <a:latin typeface="+mj-lt"/>
                  </a:rPr>
                  <a:t>jennamontag</a:t>
                </a:r>
                <a:r>
                  <a:rPr lang="en-US" sz="1000" dirty="0" smtClean="0">
                    <a:latin typeface="+mj-lt"/>
                  </a:rPr>
                  <a:t>  Can I get some?</a:t>
                </a:r>
                <a:endParaRPr lang="en-US" sz="1000" dirty="0">
                  <a:latin typeface="+mj-lt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smtClean="0">
                    <a:latin typeface="+mj-lt"/>
                  </a:rPr>
                  <a:t>marinaofthesky116  </a:t>
                </a:r>
                <a:r>
                  <a:rPr lang="en-US" sz="1000" dirty="0" smtClean="0">
                    <a:latin typeface="+mj-lt"/>
                  </a:rPr>
                  <a:t>So pretty! Love this pic!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>
                    <a:latin typeface="+mj-lt"/>
                  </a:rPr>
                  <a:t>skynance</a:t>
                </a:r>
                <a:r>
                  <a:rPr lang="en-US" sz="1000" dirty="0" smtClean="0">
                    <a:latin typeface="+mj-lt"/>
                  </a:rPr>
                  <a:t> I </a:t>
                </a:r>
                <a:r>
                  <a:rPr lang="en-US" sz="1000" dirty="0" err="1" smtClean="0">
                    <a:latin typeface="+mj-lt"/>
                  </a:rPr>
                  <a:t>LOVeee</a:t>
                </a:r>
                <a:r>
                  <a:rPr lang="en-US" sz="1000" dirty="0" smtClean="0">
                    <a:latin typeface="+mj-lt"/>
                  </a:rPr>
                  <a:t> Tous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 smtClean="0">
                    <a:latin typeface="+mj-lt"/>
                  </a:rPr>
                  <a:t>tous_us</a:t>
                </a:r>
                <a:r>
                  <a:rPr lang="en-US" sz="1000" b="1" dirty="0" smtClean="0">
                    <a:latin typeface="+mj-lt"/>
                  </a:rPr>
                  <a:t>   </a:t>
                </a:r>
                <a:r>
                  <a:rPr lang="en-US" sz="1000" dirty="0" smtClean="0">
                    <a:latin typeface="+mj-lt"/>
                  </a:rPr>
                  <a:t>Lovely! Absolutely stunning!</a:t>
                </a:r>
                <a:endParaRPr lang="en-US" sz="1000" b="1" dirty="0">
                  <a:latin typeface="+mj-lt"/>
                </a:endParaRPr>
              </a:p>
            </p:txBody>
          </p:sp>
        </p:grp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45968" y="7040093"/>
              <a:ext cx="3952875" cy="49597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477" t="92163" r="1967" b="3353"/>
            <a:stretch/>
          </p:blipFill>
          <p:spPr>
            <a:xfrm>
              <a:off x="7547148" y="6405931"/>
              <a:ext cx="3448297" cy="300628"/>
            </a:xfrm>
            <a:prstGeom prst="rect">
              <a:avLst/>
            </a:prstGeom>
          </p:spPr>
        </p:pic>
        <p:sp>
          <p:nvSpPr>
            <p:cNvPr id="10" name="Oval 9"/>
            <p:cNvSpPr/>
            <p:nvPr/>
          </p:nvSpPr>
          <p:spPr>
            <a:xfrm>
              <a:off x="7549165" y="233861"/>
              <a:ext cx="469556" cy="46681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287" y="352395"/>
              <a:ext cx="403324" cy="246221"/>
            </a:xfrm>
            <a:prstGeom prst="rect">
              <a:avLst/>
            </a:prstGeom>
          </p:spPr>
        </p:pic>
        <p:pic>
          <p:nvPicPr>
            <p:cNvPr id="1026" name="Picture 2" descr="Related image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31898" y="4736821"/>
              <a:ext cx="181014" cy="1785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Image result for heart emoji 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13647" y="5673746"/>
              <a:ext cx="138705" cy="136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Picture 6" descr="Image result for heart emoji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0052" y="5218636"/>
            <a:ext cx="138705" cy="13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/>
          <a:srcRect r="37728" b="20273"/>
          <a:stretch/>
        </p:blipFill>
        <p:spPr>
          <a:xfrm>
            <a:off x="0" y="0"/>
            <a:ext cx="3516099" cy="274320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7" descr="P:\Clients\College Campus Clients\Tous - ELV\POP\UCI\Flyering\2nd Day\IMG_122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18" b="33188"/>
          <a:stretch/>
        </p:blipFill>
        <p:spPr bwMode="auto">
          <a:xfrm>
            <a:off x="171450" y="2732684"/>
            <a:ext cx="5701826" cy="205241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/>
          <a:srcRect l="3384" t="1702" r="40735" b="19940"/>
          <a:stretch/>
        </p:blipFill>
        <p:spPr>
          <a:xfrm>
            <a:off x="5166343" y="4787923"/>
            <a:ext cx="2181850" cy="2089127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1"/>
          <a:srcRect l="15888" t="24734" r="40911"/>
          <a:stretch/>
        </p:blipFill>
        <p:spPr>
          <a:xfrm>
            <a:off x="3451736" y="4791075"/>
            <a:ext cx="1726960" cy="2066925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/>
          <a:srcRect l="6878" r="47949"/>
          <a:stretch/>
        </p:blipFill>
        <p:spPr>
          <a:xfrm>
            <a:off x="5204027" y="2765746"/>
            <a:ext cx="2144166" cy="2029866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Picture 4" descr="P:\Clients\College Campus Clients\Tous - ELV\POP\UCF\Flyering\2nd Day\4 (2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" y="4793579"/>
            <a:ext cx="1548316" cy="206442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4"/>
          <a:srcRect l="8310" r="44801" b="3783"/>
          <a:stretch/>
        </p:blipFill>
        <p:spPr>
          <a:xfrm>
            <a:off x="3451168" y="8168"/>
            <a:ext cx="1824501" cy="273503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3" descr="P:\Clients\College Campus Clients\Tous - ELV\POP\Duke\Social\IMG_4221.PN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" t="11224" r="1" b="29231"/>
          <a:stretch/>
        </p:blipFill>
        <p:spPr bwMode="auto">
          <a:xfrm>
            <a:off x="1549029" y="4787923"/>
            <a:ext cx="1915899" cy="208334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6"/>
          <a:srcRect r="41059"/>
          <a:stretch/>
        </p:blipFill>
        <p:spPr>
          <a:xfrm>
            <a:off x="5049784" y="-21596"/>
            <a:ext cx="2288712" cy="278734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Picture 2" descr="P:\Clients\College Campus Clients\Tous - ELV\POP\NYU\Flyering\IMG_3878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41" y="2732684"/>
            <a:ext cx="1539308" cy="205241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66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1582400" cy="7543800"/>
            <a:chOff x="-1" y="0"/>
            <a:chExt cx="11498844" cy="7536063"/>
          </a:xfrm>
        </p:grpSpPr>
        <p:grpSp>
          <p:nvGrpSpPr>
            <p:cNvPr id="8" name="Group 7"/>
            <p:cNvGrpSpPr/>
            <p:nvPr/>
          </p:nvGrpSpPr>
          <p:grpSpPr>
            <a:xfrm>
              <a:off x="-1" y="0"/>
              <a:ext cx="11244649" cy="6852208"/>
              <a:chOff x="-1" y="0"/>
              <a:chExt cx="11244649" cy="6852208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" y="0"/>
                <a:ext cx="11244649" cy="6852208"/>
              </a:xfrm>
              <a:prstGeom prst="rect">
                <a:avLst/>
              </a:prstGeom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8171936" y="245761"/>
                <a:ext cx="137571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dirty="0" err="1">
                    <a:latin typeface="+mj-lt"/>
                  </a:rPr>
                  <a:t>o</a:t>
                </a:r>
                <a:r>
                  <a:rPr lang="en-US" sz="1000" b="1" dirty="0" err="1" smtClean="0">
                    <a:latin typeface="+mj-lt"/>
                  </a:rPr>
                  <a:t>ncampus_advertising</a:t>
                </a:r>
                <a:endParaRPr lang="en-US" sz="1000" b="1" dirty="0">
                  <a:latin typeface="+mj-lt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8171936" y="410977"/>
                <a:ext cx="175465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Social Media, </a:t>
                </a:r>
                <a:r>
                  <a:rPr lang="en-US" sz="1000" dirty="0" err="1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Flyering</a:t>
                </a:r>
                <a:r>
                  <a:rPr lang="en-US" sz="1000" dirty="0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, </a:t>
                </a:r>
                <a:r>
                  <a:rPr lang="en-US" sz="1000" dirty="0" err="1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Postering</a:t>
                </a:r>
                <a:r>
                  <a:rPr lang="en-US" sz="1000" dirty="0" smtClean="0">
                    <a:latin typeface="Calibri Light" panose="020F0302020204030204" pitchFamily="34" charset="0"/>
                    <a:cs typeface="Calibri Light" panose="020F0302020204030204" pitchFamily="34" charset="0"/>
                  </a:rPr>
                  <a:t>, Email</a:t>
                </a:r>
                <a:endParaRPr lang="en-US" sz="1000" dirty="0">
                  <a:latin typeface="Calibri Light" panose="020F0302020204030204" pitchFamily="34" charset="0"/>
                  <a:cs typeface="Calibri Light" panose="020F0302020204030204" pitchFamily="34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7636476" y="1078723"/>
                <a:ext cx="3344562" cy="54399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en-US" sz="1000" b="1" dirty="0" smtClean="0">
                    <a:latin typeface="+mj-lt"/>
                  </a:rPr>
                  <a:t>32,048 likes </a:t>
                </a:r>
                <a:r>
                  <a:rPr lang="en-US" sz="1000" dirty="0" smtClean="0">
                    <a:solidFill>
                      <a:schemeClr val="bg1">
                        <a:lumMod val="50000"/>
                      </a:schemeClr>
                    </a:solidFill>
                    <a:latin typeface="+mj-lt"/>
                  </a:rPr>
                  <a:t>on </a:t>
                </a:r>
                <a:r>
                  <a:rPr lang="en-US" sz="1000" dirty="0" err="1" smtClean="0">
                    <a:solidFill>
                      <a:schemeClr val="bg1">
                        <a:lumMod val="50000"/>
                      </a:schemeClr>
                    </a:solidFill>
                    <a:latin typeface="+mj-lt"/>
                  </a:rPr>
                  <a:t>instagram</a:t>
                </a:r>
                <a:endParaRPr lang="en-US" sz="1000" dirty="0" smtClean="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  <a:p>
                <a:r>
                  <a:rPr lang="en-US" sz="1000" b="1" dirty="0" smtClean="0"/>
                  <a:t>1,526 likes </a:t>
                </a:r>
                <a:r>
                  <a:rPr lang="en-US" sz="1000" dirty="0" smtClean="0">
                    <a:solidFill>
                      <a:schemeClr val="bg1">
                        <a:lumMod val="50000"/>
                      </a:schemeClr>
                    </a:solidFill>
                  </a:rPr>
                  <a:t>on </a:t>
                </a:r>
                <a:r>
                  <a:rPr lang="en-US" sz="1000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facebook</a:t>
                </a:r>
                <a:endParaRPr lang="en-US" sz="1000" b="1" dirty="0" smtClean="0">
                  <a:solidFill>
                    <a:schemeClr val="bg1">
                      <a:lumMod val="50000"/>
                    </a:schemeClr>
                  </a:solidFill>
                  <a:latin typeface="+mj-lt"/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1000" b="1" dirty="0" err="1">
                    <a:latin typeface="+mj-lt"/>
                  </a:rPr>
                  <a:t>o</a:t>
                </a:r>
                <a:r>
                  <a:rPr lang="en-US" sz="1000" b="1" dirty="0" err="1" smtClean="0">
                    <a:latin typeface="+mj-lt"/>
                  </a:rPr>
                  <a:t>ncampus_advertising</a:t>
                </a:r>
                <a:r>
                  <a:rPr lang="en-US" sz="1000" b="1" dirty="0" smtClean="0">
                    <a:latin typeface="+mj-lt"/>
                  </a:rPr>
                  <a:t>  </a:t>
                </a:r>
                <a:r>
                  <a:rPr lang="en-US" sz="1000" dirty="0">
                    <a:latin typeface="+mj-lt"/>
                  </a:rPr>
                  <a:t>The female jewelry and accessory company, Tous, was looking to drive student traffic to stores around 6 </a:t>
                </a:r>
                <a:r>
                  <a:rPr lang="en-US" sz="1000" dirty="0" smtClean="0">
                    <a:latin typeface="+mj-lt"/>
                  </a:rPr>
                  <a:t>universities. 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#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UniversityofCalifornia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-Irvine #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NewYorkUniversity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#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DukeUniversity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#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UniversityofMaryland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 #</a:t>
                </a:r>
                <a:r>
                  <a:rPr lang="en-US" sz="1000" dirty="0" err="1">
                    <a:solidFill>
                      <a:schemeClr val="accent1">
                        <a:lumMod val="75000"/>
                      </a:schemeClr>
                    </a:solidFill>
                  </a:rPr>
                  <a:t>U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niversityofCentralFlorida</a:t>
                </a:r>
                <a:r>
                  <a:rPr lang="en-US" sz="1000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 #</a:t>
                </a:r>
                <a:r>
                  <a:rPr lang="en-US" sz="1000" dirty="0" err="1">
                    <a:solidFill>
                      <a:schemeClr val="accent1">
                        <a:lumMod val="75000"/>
                      </a:schemeClr>
                    </a:solidFill>
                  </a:rPr>
                  <a:t>U</a:t>
                </a:r>
                <a:r>
                  <a:rPr lang="en-US" sz="1000" dirty="0" err="1" smtClean="0">
                    <a:solidFill>
                      <a:schemeClr val="accent1">
                        <a:lumMod val="75000"/>
                      </a:schemeClr>
                    </a:solidFill>
                  </a:rPr>
                  <a:t>niversityofMiami</a:t>
                </a:r>
                <a:endParaRPr lang="en-US" sz="1000" dirty="0" smtClean="0">
                  <a:latin typeface="+mj-lt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en-US" sz="1000" b="1" dirty="0" smtClean="0">
                    <a:latin typeface="+mj-lt"/>
                  </a:rPr>
                  <a:t>goal</a:t>
                </a:r>
                <a:r>
                  <a:rPr lang="en-US" sz="1000" dirty="0" smtClean="0">
                    <a:latin typeface="+mj-lt"/>
                  </a:rPr>
                  <a:t>  Raise brand awareness and drive student traffic to </a:t>
                </a:r>
                <a:r>
                  <a:rPr lang="en-US" sz="1000" dirty="0" err="1" smtClean="0">
                    <a:latin typeface="+mj-lt"/>
                  </a:rPr>
                  <a:t>Tous</a:t>
                </a:r>
                <a:r>
                  <a:rPr lang="en-US" sz="1000" dirty="0" smtClean="0">
                    <a:latin typeface="+mj-lt"/>
                  </a:rPr>
                  <a:t> retailers </a:t>
                </a:r>
                <a:r>
                  <a:rPr lang="en-US" sz="1000" dirty="0">
                    <a:latin typeface="+mj-lt"/>
                  </a:rPr>
                  <a:t>and Tous.com </a:t>
                </a:r>
                <a:endParaRPr lang="en-US" sz="1000" dirty="0" smtClean="0">
                  <a:latin typeface="+mj-lt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en-US" sz="1000" b="1" dirty="0">
                    <a:latin typeface="+mj-lt"/>
                  </a:rPr>
                  <a:t>t</a:t>
                </a:r>
                <a:r>
                  <a:rPr lang="en-US" sz="1000" b="1" dirty="0" smtClean="0">
                    <a:latin typeface="+mj-lt"/>
                  </a:rPr>
                  <a:t>imeframe  </a:t>
                </a:r>
                <a:r>
                  <a:rPr lang="en-US" sz="1000" dirty="0" smtClean="0">
                    <a:latin typeface="+mj-lt"/>
                  </a:rPr>
                  <a:t>10/25 </a:t>
                </a:r>
                <a:r>
                  <a:rPr lang="en-US" sz="1000" dirty="0">
                    <a:latin typeface="+mj-lt"/>
                  </a:rPr>
                  <a:t>– </a:t>
                </a:r>
                <a:r>
                  <a:rPr lang="en-US" sz="1000" dirty="0" smtClean="0">
                    <a:latin typeface="+mj-lt"/>
                  </a:rPr>
                  <a:t>12/31/16</a:t>
                </a:r>
              </a:p>
              <a:p>
                <a:pPr>
                  <a:spcBef>
                    <a:spcPts val="300"/>
                  </a:spcBef>
                </a:pPr>
                <a:r>
                  <a:rPr lang="en-US" sz="1000" b="1" dirty="0" err="1">
                    <a:latin typeface="+mj-lt"/>
                  </a:rPr>
                  <a:t>m</a:t>
                </a:r>
                <a:r>
                  <a:rPr lang="en-US" sz="1000" b="1" dirty="0" err="1" smtClean="0">
                    <a:latin typeface="+mj-lt"/>
                  </a:rPr>
                  <a:t>edia_plan</a:t>
                </a:r>
                <a:r>
                  <a:rPr lang="en-US" sz="1000" b="1" dirty="0" smtClean="0">
                    <a:latin typeface="+mj-lt"/>
                  </a:rPr>
                  <a:t> </a:t>
                </a:r>
                <a:r>
                  <a:rPr lang="en-US" sz="1000" dirty="0" smtClean="0">
                    <a:latin typeface="+mj-lt"/>
                  </a:rPr>
                  <a:t> </a:t>
                </a:r>
                <a:r>
                  <a:rPr lang="en-US" sz="1000" dirty="0" err="1" smtClean="0">
                    <a:latin typeface="+mj-lt"/>
                  </a:rPr>
                  <a:t>OnCampus</a:t>
                </a:r>
                <a:r>
                  <a:rPr lang="en-US" sz="1000" dirty="0" smtClean="0">
                    <a:latin typeface="+mj-lt"/>
                  </a:rPr>
                  <a:t> </a:t>
                </a:r>
                <a:r>
                  <a:rPr lang="en-US" sz="1000" dirty="0">
                    <a:latin typeface="+mj-lt"/>
                  </a:rPr>
                  <a:t>designed a plan that combined our Campus Influencers, who promoted </a:t>
                </a:r>
                <a:r>
                  <a:rPr lang="en-US" sz="1000" dirty="0" err="1">
                    <a:latin typeface="+mj-lt"/>
                  </a:rPr>
                  <a:t>Tous</a:t>
                </a:r>
                <a:r>
                  <a:rPr lang="en-US" sz="1000" dirty="0">
                    <a:latin typeface="+mj-lt"/>
                  </a:rPr>
                  <a:t> by posting on social media, handing out flyers and hanging up posters, with targeted email blasts to female students at select schools</a:t>
                </a:r>
                <a:r>
                  <a:rPr lang="en-US" sz="1000" dirty="0" smtClean="0">
                    <a:latin typeface="+mj-lt"/>
                  </a:rPr>
                  <a:t>. </a:t>
                </a:r>
                <a:r>
                  <a:rPr lang="en-US" sz="1000" b="1" dirty="0" err="1"/>
                  <a:t>s</a:t>
                </a:r>
                <a:r>
                  <a:rPr lang="en-US" sz="1000" b="1" dirty="0" err="1" smtClean="0"/>
                  <a:t>ocial_media</a:t>
                </a:r>
                <a:r>
                  <a:rPr lang="en-US" sz="1000" b="1" dirty="0" smtClean="0"/>
                  <a:t>  </a:t>
                </a:r>
                <a:r>
                  <a:rPr lang="en-US" sz="1000" dirty="0" smtClean="0"/>
                  <a:t>22 social influencers, 124 social media posts</a:t>
                </a:r>
                <a:r>
                  <a:rPr lang="en-US" sz="1000" b="1" dirty="0" smtClean="0"/>
                  <a:t> </a:t>
                </a:r>
                <a:endParaRPr lang="en-US" sz="1000" b="1" dirty="0"/>
              </a:p>
              <a:p>
                <a:pPr>
                  <a:spcBef>
                    <a:spcPts val="300"/>
                  </a:spcBef>
                </a:pPr>
                <a:r>
                  <a:rPr lang="en-US" sz="1000" b="1" dirty="0" err="1">
                    <a:latin typeface="+mj-lt"/>
                  </a:rPr>
                  <a:t>p</a:t>
                </a:r>
                <a:r>
                  <a:rPr lang="en-US" sz="1000" b="1" dirty="0" err="1" smtClean="0">
                    <a:latin typeface="+mj-lt"/>
                  </a:rPr>
                  <a:t>hysical_distribution</a:t>
                </a:r>
                <a:r>
                  <a:rPr lang="en-US" sz="1000" b="1" dirty="0" smtClean="0">
                    <a:latin typeface="+mj-lt"/>
                  </a:rPr>
                  <a:t>   </a:t>
                </a:r>
                <a:r>
                  <a:rPr lang="en-US" sz="1000" dirty="0" smtClean="0">
                    <a:latin typeface="+mj-lt"/>
                  </a:rPr>
                  <a:t>13,200 flyers distributed, 1,700 posters installed</a:t>
                </a:r>
              </a:p>
              <a:p>
                <a:pPr>
                  <a:spcBef>
                    <a:spcPts val="300"/>
                  </a:spcBef>
                </a:pPr>
                <a:r>
                  <a:rPr lang="en-US" sz="1000" b="1" dirty="0" smtClean="0">
                    <a:latin typeface="+mj-lt"/>
                  </a:rPr>
                  <a:t>emails   </a:t>
                </a:r>
                <a:r>
                  <a:rPr lang="en-US" sz="1000" dirty="0" smtClean="0">
                    <a:latin typeface="+mj-lt"/>
                  </a:rPr>
                  <a:t>158,151 emails sent  with a 39% Open Rate </a:t>
                </a:r>
                <a:r>
                  <a:rPr lang="en-US" sz="1000" dirty="0">
                    <a:solidFill>
                      <a:schemeClr val="accent1">
                        <a:lumMod val="75000"/>
                      </a:schemeClr>
                    </a:solidFill>
                  </a:rPr>
                  <a:t>#Amazing</a:t>
                </a:r>
              </a:p>
              <a:p>
                <a:pPr>
                  <a:spcBef>
                    <a:spcPts val="300"/>
                  </a:spcBef>
                </a:pPr>
                <a:endParaRPr lang="en-US" sz="1000" b="1" dirty="0" smtClean="0">
                  <a:latin typeface="+mj-lt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en-US" sz="1000" b="1" dirty="0" smtClean="0">
                    <a:latin typeface="+mj-lt"/>
                  </a:rPr>
                  <a:t>heatherlouise7 </a:t>
                </a:r>
                <a:r>
                  <a:rPr lang="en-US" sz="1000" dirty="0" smtClean="0">
                    <a:latin typeface="+mj-lt"/>
                  </a:rPr>
                  <a:t> So pretty!!!!! 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>
                    <a:latin typeface="+mj-lt"/>
                  </a:rPr>
                  <a:t>d</a:t>
                </a:r>
                <a:r>
                  <a:rPr lang="en-US" sz="1000" b="1" dirty="0" err="1" smtClean="0">
                    <a:latin typeface="+mj-lt"/>
                  </a:rPr>
                  <a:t>e_juwelier_Utrecht</a:t>
                </a:r>
                <a:r>
                  <a:rPr lang="en-US" sz="1000" b="1" dirty="0" smtClean="0">
                    <a:latin typeface="+mj-lt"/>
                  </a:rPr>
                  <a:t>  </a:t>
                </a:r>
                <a:r>
                  <a:rPr lang="en-US" sz="1000" dirty="0" smtClean="0">
                    <a:latin typeface="+mj-lt"/>
                  </a:rPr>
                  <a:t>Lovely post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 smtClean="0">
                    <a:latin typeface="+mj-lt"/>
                  </a:rPr>
                  <a:t>Nicholesantana</a:t>
                </a:r>
                <a:r>
                  <a:rPr lang="en-US" sz="1000" b="1" dirty="0" smtClean="0">
                    <a:latin typeface="+mj-lt"/>
                  </a:rPr>
                  <a:t> </a:t>
                </a:r>
                <a:r>
                  <a:rPr lang="en-US" sz="1000" dirty="0" smtClean="0">
                    <a:latin typeface="+mj-lt"/>
                  </a:rPr>
                  <a:t>OMG I’ll be there!!! 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>
                    <a:latin typeface="+mj-lt"/>
                  </a:rPr>
                  <a:t>s</a:t>
                </a:r>
                <a:r>
                  <a:rPr lang="en-US" sz="1000" b="1" dirty="0" err="1" smtClean="0">
                    <a:latin typeface="+mj-lt"/>
                  </a:rPr>
                  <a:t>ebkassegne</a:t>
                </a:r>
                <a:r>
                  <a:rPr lang="en-US" sz="1000" b="1" dirty="0" smtClean="0">
                    <a:latin typeface="+mj-lt"/>
                  </a:rPr>
                  <a:t> </a:t>
                </a:r>
                <a:r>
                  <a:rPr lang="en-US" sz="1000" dirty="0" smtClean="0">
                    <a:latin typeface="+mj-lt"/>
                  </a:rPr>
                  <a:t>Your necklace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 smtClean="0">
                    <a:latin typeface="+mj-lt"/>
                  </a:rPr>
                  <a:t>jennamontag</a:t>
                </a:r>
                <a:r>
                  <a:rPr lang="en-US" sz="1000" dirty="0" smtClean="0">
                    <a:latin typeface="+mj-lt"/>
                  </a:rPr>
                  <a:t>  Can I get some?</a:t>
                </a:r>
                <a:endParaRPr lang="en-US" sz="1000" dirty="0">
                  <a:latin typeface="+mj-lt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smtClean="0">
                    <a:latin typeface="+mj-lt"/>
                  </a:rPr>
                  <a:t>marinaofthesky116  </a:t>
                </a:r>
                <a:r>
                  <a:rPr lang="en-US" sz="1000" dirty="0" smtClean="0">
                    <a:latin typeface="+mj-lt"/>
                  </a:rPr>
                  <a:t>So pretty! Love this pic!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>
                    <a:latin typeface="+mj-lt"/>
                  </a:rPr>
                  <a:t>skynance</a:t>
                </a:r>
                <a:r>
                  <a:rPr lang="en-US" sz="1000" dirty="0" smtClean="0">
                    <a:latin typeface="+mj-lt"/>
                  </a:rPr>
                  <a:t> I </a:t>
                </a:r>
                <a:r>
                  <a:rPr lang="en-US" sz="1000" dirty="0" err="1" smtClean="0">
                    <a:latin typeface="+mj-lt"/>
                  </a:rPr>
                  <a:t>LOVeee</a:t>
                </a:r>
                <a:r>
                  <a:rPr lang="en-US" sz="1000" dirty="0" smtClean="0">
                    <a:latin typeface="+mj-lt"/>
                  </a:rPr>
                  <a:t> Tous</a:t>
                </a:r>
              </a:p>
              <a:p>
                <a:pPr>
                  <a:spcBef>
                    <a:spcPts val="600"/>
                  </a:spcBef>
                </a:pPr>
                <a:r>
                  <a:rPr lang="en-US" sz="1000" b="1" dirty="0" err="1" smtClean="0">
                    <a:latin typeface="+mj-lt"/>
                  </a:rPr>
                  <a:t>tous_us</a:t>
                </a:r>
                <a:r>
                  <a:rPr lang="en-US" sz="1000" b="1" dirty="0" smtClean="0">
                    <a:latin typeface="+mj-lt"/>
                  </a:rPr>
                  <a:t>   </a:t>
                </a:r>
                <a:r>
                  <a:rPr lang="en-US" sz="1000" dirty="0" smtClean="0">
                    <a:latin typeface="+mj-lt"/>
                  </a:rPr>
                  <a:t>Lovely! Absolutely stunning!</a:t>
                </a:r>
                <a:endParaRPr lang="en-US" sz="1000" b="1" dirty="0">
                  <a:latin typeface="+mj-lt"/>
                </a:endParaRPr>
              </a:p>
            </p:txBody>
          </p:sp>
        </p:grp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45968" y="7040093"/>
              <a:ext cx="3952875" cy="495970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477" t="92163" r="1967" b="3353"/>
            <a:stretch/>
          </p:blipFill>
          <p:spPr>
            <a:xfrm>
              <a:off x="7547148" y="6405931"/>
              <a:ext cx="3448297" cy="300628"/>
            </a:xfrm>
            <a:prstGeom prst="rect">
              <a:avLst/>
            </a:prstGeom>
          </p:spPr>
        </p:pic>
        <p:sp>
          <p:nvSpPr>
            <p:cNvPr id="10" name="Oval 9"/>
            <p:cNvSpPr/>
            <p:nvPr/>
          </p:nvSpPr>
          <p:spPr>
            <a:xfrm>
              <a:off x="7549165" y="233861"/>
              <a:ext cx="469556" cy="466812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287" y="352395"/>
              <a:ext cx="403324" cy="246221"/>
            </a:xfrm>
            <a:prstGeom prst="rect">
              <a:avLst/>
            </a:prstGeom>
          </p:spPr>
        </p:pic>
        <p:pic>
          <p:nvPicPr>
            <p:cNvPr id="1026" name="Picture 2" descr="Related image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31898" y="4736821"/>
              <a:ext cx="181014" cy="1785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Image result for heart emoji 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13647" y="5673746"/>
              <a:ext cx="138705" cy="136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Picture 6" descr="Image result for heart emoji 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0052" y="5218636"/>
            <a:ext cx="138705" cy="136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8"/>
          <a:srcRect r="37728" b="20273"/>
          <a:stretch/>
        </p:blipFill>
        <p:spPr>
          <a:xfrm>
            <a:off x="0" y="0"/>
            <a:ext cx="3516099" cy="274320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Picture 7" descr="P:\Clients\College Campus Clients\Tous - ELV\POP\UCI\Flyering\2nd Day\IMG_122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18" b="33188"/>
          <a:stretch/>
        </p:blipFill>
        <p:spPr bwMode="auto">
          <a:xfrm>
            <a:off x="0" y="2743200"/>
            <a:ext cx="5701826" cy="205241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0"/>
          <a:srcRect l="3384" t="-866" r="40735" b="1156"/>
          <a:stretch/>
        </p:blipFill>
        <p:spPr>
          <a:xfrm>
            <a:off x="5214001" y="4257675"/>
            <a:ext cx="2134193" cy="2600325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1"/>
          <a:srcRect l="15888" r="40911"/>
          <a:stretch/>
        </p:blipFill>
        <p:spPr>
          <a:xfrm>
            <a:off x="3451736" y="4111853"/>
            <a:ext cx="1726960" cy="2746147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/>
          <a:srcRect l="6878" r="47949"/>
          <a:stretch/>
        </p:blipFill>
        <p:spPr>
          <a:xfrm>
            <a:off x="5701826" y="2765745"/>
            <a:ext cx="1646368" cy="1558605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Picture 4" descr="P:\Clients\College Campus Clients\Tous - ELV\POP\UCF\Flyering\2nd Day\4 (2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" y="4793579"/>
            <a:ext cx="1548316" cy="206442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4"/>
          <a:srcRect l="8310" r="44801" b="3783"/>
          <a:stretch/>
        </p:blipFill>
        <p:spPr>
          <a:xfrm>
            <a:off x="3451168" y="8168"/>
            <a:ext cx="1824501" cy="273503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3" descr="P:\Clients\College Campus Clients\Tous - ELV\POP\Duke\Social\IMG_4221.PN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" t="11224" r="1" b="29231"/>
          <a:stretch/>
        </p:blipFill>
        <p:spPr bwMode="auto">
          <a:xfrm>
            <a:off x="1549029" y="4787923"/>
            <a:ext cx="1915899" cy="2083348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6"/>
          <a:srcRect r="41059"/>
          <a:stretch/>
        </p:blipFill>
        <p:spPr>
          <a:xfrm>
            <a:off x="5049784" y="-21596"/>
            <a:ext cx="2288712" cy="2787341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790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880</Words>
  <Application>Microsoft Office PowerPoint</Application>
  <PresentationFormat>Custom</PresentationFormat>
  <Paragraphs>94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Meg Tazelaar</dc:creator>
  <cp:lastModifiedBy>nathan</cp:lastModifiedBy>
  <cp:revision>22</cp:revision>
  <dcterms:created xsi:type="dcterms:W3CDTF">2017-01-12T15:48:20Z</dcterms:created>
  <dcterms:modified xsi:type="dcterms:W3CDTF">2017-01-12T21:20:27Z</dcterms:modified>
</cp:coreProperties>
</file>